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6E317-1CEE-4D12-956C-8CC0A468FF42}" v="2" dt="2025-09-23T11:05:5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E326E317-1CEE-4D12-956C-8CC0A468FF42}"/>
    <pc:docChg chg="modSld">
      <pc:chgData name="Dipti Pindoria" userId="e91a2731-90a4-4023-ab36-ca9e685a9b5a" providerId="ADAL" clId="{E326E317-1CEE-4D12-956C-8CC0A468FF42}" dt="2025-09-23T11:05:53.184" v="1"/>
      <pc:docMkLst>
        <pc:docMk/>
      </pc:docMkLst>
      <pc:sldChg chg="addSp delSp modSp modAnim">
        <pc:chgData name="Dipti Pindoria" userId="e91a2731-90a4-4023-ab36-ca9e685a9b5a" providerId="ADAL" clId="{E326E317-1CEE-4D12-956C-8CC0A468FF42}" dt="2025-09-23T11:05:53.184" v="1"/>
        <pc:sldMkLst>
          <pc:docMk/>
          <pc:sldMk cId="3266813702" sldId="267"/>
        </pc:sldMkLst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0" creationId="{E60E990E-1B24-3EDF-8BBA-D4BF0DF12C77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2" creationId="{38D73BE6-7D4D-C37B-F9BD-46DD4A834C4F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3" creationId="{48F2327A-715C-1380-D66F-666694430A0C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4" creationId="{DC1BEB60-6003-57B7-F695-70FB989B7380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5" creationId="{C4A4236D-F1D2-57AE-1069-EB67ADD780D7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6" creationId="{76C27509-B2BE-009A-8F90-FA95AA937419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7" creationId="{B58F9D5E-E13C-5763-17AA-69DB5B09E5E9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28" creationId="{58A96BCB-9BDF-B089-E684-BEBEDFB17A2D}"/>
          </ac:spMkLst>
        </pc:spChg>
        <pc:spChg chg="del">
          <ac:chgData name="Dipti Pindoria" userId="e91a2731-90a4-4023-ab36-ca9e685a9b5a" providerId="ADAL" clId="{E326E317-1CEE-4D12-956C-8CC0A468FF42}" dt="2025-09-23T11:05:52.098" v="0" actId="478"/>
          <ac:spMkLst>
            <pc:docMk/>
            <pc:sldMk cId="3266813702" sldId="267"/>
            <ac:spMk id="34" creationId="{6D923649-E049-3FAA-B24B-BF88043FF982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36" creationId="{7DEDF6CC-92A5-FCAC-B9FA-713052701E33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38" creationId="{7CD7E064-1D51-FFE1-7AED-9BE0D06560B9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39" creationId="{D102AE3E-FB41-E557-D430-118A7DEFF7EB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0" creationId="{4A31065E-18D4-1531-3F61-26CDAABFB6F9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1" creationId="{59AB68B8-9A0F-8038-C627-CF677CAB5CB4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2" creationId="{2AB9DB4E-CDA3-37A7-D1FD-66429CE24B9E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3" creationId="{81EB4A54-18BE-0429-A782-1B89EC9136FD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4" creationId="{B1488408-904E-2FE9-7257-21539ED39E3A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6" creationId="{D8639A2E-C078-1043-628A-FD559A0B7483}"/>
          </ac:spMkLst>
        </pc:spChg>
        <pc:spChg chg="add mod">
          <ac:chgData name="Dipti Pindoria" userId="e91a2731-90a4-4023-ab36-ca9e685a9b5a" providerId="ADAL" clId="{E326E317-1CEE-4D12-956C-8CC0A468FF42}" dt="2025-09-23T11:05:53.184" v="1"/>
          <ac:spMkLst>
            <pc:docMk/>
            <pc:sldMk cId="3266813702" sldId="267"/>
            <ac:spMk id="47" creationId="{5C56304F-6233-8A39-CA42-EE63F320649A}"/>
          </ac:spMkLst>
        </pc:spChg>
        <pc:picChg chg="del">
          <ac:chgData name="Dipti Pindoria" userId="e91a2731-90a4-4023-ab36-ca9e685a9b5a" providerId="ADAL" clId="{E326E317-1CEE-4D12-956C-8CC0A468FF42}" dt="2025-09-23T11:05:52.098" v="0" actId="478"/>
          <ac:picMkLst>
            <pc:docMk/>
            <pc:sldMk cId="3266813702" sldId="267"/>
            <ac:picMk id="30" creationId="{00108DDC-BD59-3138-0092-2989EA92E3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DEDF6CC-92A5-FCAC-B9FA-713052701E33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927B6AC-F240-5175-EB79-010F7708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Freeform 12">
            <a:extLst>
              <a:ext uri="{FF2B5EF4-FFF2-40B4-BE49-F238E27FC236}">
                <a16:creationId xmlns:a16="http://schemas.microsoft.com/office/drawing/2014/main" id="{7CD7E064-1D51-FFE1-7AED-9BE0D06560B9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02AE3E-FB41-E557-D430-118A7DEFF7EB}"/>
              </a:ext>
            </a:extLst>
          </p:cNvPr>
          <p:cNvSpPr txBox="1"/>
          <p:nvPr/>
        </p:nvSpPr>
        <p:spPr>
          <a:xfrm>
            <a:off x="640357" y="578811"/>
            <a:ext cx="556147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4 Autumn 2 Knowledge Organiser: My town, your town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31065E-18D4-1531-3F61-26CDAABFB6F9}"/>
              </a:ext>
            </a:extLst>
          </p:cNvPr>
          <p:cNvSpPr txBox="1"/>
          <p:nvPr/>
        </p:nvSpPr>
        <p:spPr>
          <a:xfrm>
            <a:off x="706175" y="1137566"/>
            <a:ext cx="2116998" cy="283154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Verb Bank</a:t>
            </a: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All the words below are part of verbs: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 </a:t>
            </a:r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¡Mira!</a:t>
            </a:r>
            <a:r>
              <a:rPr lang="en-GB" sz="1050" dirty="0">
                <a:latin typeface="Century Gothic" panose="020B0502020202020204" pitchFamily="34" charset="0"/>
              </a:rPr>
              <a:t> - look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Escucha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listen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Repite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repeat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Levántate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stand up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Siéntate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sit down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Cuenta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conmigo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count with me 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Canta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conmigo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– sing with me 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Encuentra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find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¡</a:t>
            </a:r>
            <a:r>
              <a:rPr lang="en-GB" sz="1050" b="1" dirty="0" err="1">
                <a:latin typeface="Century Gothic" panose="020B0502020202020204" pitchFamily="34" charset="0"/>
              </a:rPr>
              <a:t>Enséñame</a:t>
            </a:r>
            <a:r>
              <a:rPr lang="en-GB" sz="1050" b="1" dirty="0">
                <a:latin typeface="Century Gothic" panose="020B0502020202020204" pitchFamily="34" charset="0"/>
              </a:rPr>
              <a:t>!</a:t>
            </a:r>
            <a:r>
              <a:rPr lang="en-GB" sz="1050" dirty="0">
                <a:latin typeface="Century Gothic" panose="020B0502020202020204" pitchFamily="34" charset="0"/>
              </a:rPr>
              <a:t> - show me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AB68B8-9A0F-8038-C627-CF677CAB5CB4}"/>
              </a:ext>
            </a:extLst>
          </p:cNvPr>
          <p:cNvSpPr txBox="1"/>
          <p:nvPr/>
        </p:nvSpPr>
        <p:spPr>
          <a:xfrm>
            <a:off x="5033732" y="1145183"/>
            <a:ext cx="2134060" cy="89255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¿</a:t>
            </a:r>
            <a:r>
              <a:rPr lang="en-GB" sz="1050" b="1" dirty="0" err="1">
                <a:latin typeface="Century Gothic" panose="020B0502020202020204" pitchFamily="34" charset="0"/>
              </a:rPr>
              <a:t>Dónde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está</a:t>
            </a:r>
            <a:r>
              <a:rPr lang="en-GB" sz="1050" b="1" dirty="0">
                <a:latin typeface="Century Gothic" panose="020B0502020202020204" pitchFamily="34" charset="0"/>
              </a:rPr>
              <a:t>…? </a:t>
            </a:r>
            <a:r>
              <a:rPr lang="en-GB" sz="1050" dirty="0">
                <a:latin typeface="Century Gothic" panose="020B0502020202020204" pitchFamily="34" charset="0"/>
              </a:rPr>
              <a:t>Where is …?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Aquí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está</a:t>
            </a:r>
            <a:r>
              <a:rPr lang="en-GB" sz="1050" b="1" dirty="0">
                <a:latin typeface="Century Gothic" panose="020B0502020202020204" pitchFamily="34" charset="0"/>
              </a:rPr>
              <a:t>…</a:t>
            </a:r>
            <a:r>
              <a:rPr lang="en-GB" sz="1050" dirty="0">
                <a:latin typeface="Century Gothic" panose="020B0502020202020204" pitchFamily="34" charset="0"/>
              </a:rPr>
              <a:t>   - Here is …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B9DB4E-CDA3-37A7-D1FD-66429CE24B9E}"/>
              </a:ext>
            </a:extLst>
          </p:cNvPr>
          <p:cNvSpPr txBox="1"/>
          <p:nvPr/>
        </p:nvSpPr>
        <p:spPr>
          <a:xfrm>
            <a:off x="3032281" y="1137566"/>
            <a:ext cx="1794848" cy="250837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cine </a:t>
            </a:r>
            <a:r>
              <a:rPr lang="en-GB" sz="1050" dirty="0">
                <a:latin typeface="Century Gothic" panose="020B0502020202020204" pitchFamily="34" charset="0"/>
              </a:rPr>
              <a:t>- the cinema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restaurante</a:t>
            </a:r>
            <a:r>
              <a:rPr lang="en-GB" sz="1050" b="1" dirty="0">
                <a:latin typeface="Century Gothic" panose="020B0502020202020204" pitchFamily="34" charset="0"/>
              </a:rPr>
              <a:t>  </a:t>
            </a:r>
            <a:r>
              <a:rPr lang="en-GB" sz="1050" dirty="0">
                <a:latin typeface="Century Gothic" panose="020B0502020202020204" pitchFamily="34" charset="0"/>
              </a:rPr>
              <a:t>– the restaurant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supermercado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- the supermarket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estadio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– the stadium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la </a:t>
            </a:r>
            <a:r>
              <a:rPr lang="en-GB" sz="1050" b="1" dirty="0" err="1">
                <a:latin typeface="Century Gothic" panose="020B0502020202020204" pitchFamily="34" charset="0"/>
              </a:rPr>
              <a:t>panadería</a:t>
            </a:r>
            <a:r>
              <a:rPr lang="en-GB" sz="1050" dirty="0">
                <a:latin typeface="Century Gothic" panose="020B0502020202020204" pitchFamily="34" charset="0"/>
              </a:rPr>
              <a:t> - the bakers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la </a:t>
            </a:r>
            <a:r>
              <a:rPr lang="en-GB" sz="1050" b="1" dirty="0" err="1">
                <a:latin typeface="Century Gothic" panose="020B0502020202020204" pitchFamily="34" charset="0"/>
              </a:rPr>
              <a:t>cafetería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- the café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la </a:t>
            </a:r>
            <a:r>
              <a:rPr lang="en-GB" sz="1050" b="1" dirty="0" err="1">
                <a:latin typeface="Century Gothic" panose="020B0502020202020204" pitchFamily="34" charset="0"/>
              </a:rPr>
              <a:t>farmacia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- the chemist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colegio</a:t>
            </a:r>
            <a:r>
              <a:rPr lang="en-GB" sz="1050" dirty="0">
                <a:latin typeface="Century Gothic" panose="020B0502020202020204" pitchFamily="34" charset="0"/>
              </a:rPr>
              <a:t>– the school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EB4A54-18BE-0429-A782-1B89EC9136FD}"/>
              </a:ext>
            </a:extLst>
          </p:cNvPr>
          <p:cNvSpPr txBox="1"/>
          <p:nvPr/>
        </p:nvSpPr>
        <p:spPr>
          <a:xfrm>
            <a:off x="3628548" y="3794726"/>
            <a:ext cx="3651798" cy="170046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50" u="sng" dirty="0">
              <a:latin typeface="Century Gothic" panose="020B0502020202020204" pitchFamily="34" charset="0"/>
            </a:endParaRPr>
          </a:p>
          <a:p>
            <a:r>
              <a:rPr lang="en-GB" sz="105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In Spanish, we have a special punctuation mark called an inverted exclamation mark </a:t>
            </a:r>
            <a:r>
              <a:rPr lang="en-GB" sz="105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(</a:t>
            </a:r>
            <a:r>
              <a:rPr lang="en-GB" sz="105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¡</a:t>
            </a:r>
            <a:r>
              <a:rPr lang="en-GB" sz="105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)</a:t>
            </a:r>
            <a:r>
              <a:rPr lang="en-GB" sz="105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</a:p>
          <a:p>
            <a:r>
              <a:rPr lang="en-GB" sz="105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It </a:t>
            </a:r>
            <a:r>
              <a:rPr lang="en-GB" sz="1050" dirty="0">
                <a:solidFill>
                  <a:srgbClr val="0D0D0D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goes at the beginning of the sentence or phrase. It is an</a:t>
            </a:r>
            <a:r>
              <a:rPr lang="en-GB" sz="105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exclamation mark but flipped upside down to show excitement, emphasis or a command. </a:t>
            </a:r>
            <a:r>
              <a:rPr lang="en-GB" sz="1050" dirty="0">
                <a:solidFill>
                  <a:srgbClr val="0D0D0D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At the end of the sentence, you use a regular exclamation mark </a:t>
            </a:r>
            <a:r>
              <a:rPr lang="en-GB" sz="105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(!).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488408-904E-2FE9-7257-21539ED39E3A}"/>
              </a:ext>
            </a:extLst>
          </p:cNvPr>
          <p:cNvSpPr txBox="1"/>
          <p:nvPr/>
        </p:nvSpPr>
        <p:spPr>
          <a:xfrm>
            <a:off x="703763" y="4105109"/>
            <a:ext cx="1170250" cy="137730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Phonics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“ci”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</a:t>
            </a:r>
            <a:r>
              <a:rPr lang="en-GB" sz="1050" dirty="0" err="1">
                <a:latin typeface="Century Gothic" panose="020B0502020202020204" pitchFamily="34" charset="0"/>
              </a:rPr>
              <a:t>ería</a:t>
            </a:r>
            <a:r>
              <a:rPr lang="en-GB" sz="1050" b="1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“</a:t>
            </a:r>
            <a:r>
              <a:rPr lang="en-GB" sz="1050" dirty="0" err="1">
                <a:latin typeface="Century Gothic" panose="020B0502020202020204" pitchFamily="34" charset="0"/>
              </a:rPr>
              <a:t>cia</a:t>
            </a:r>
            <a:r>
              <a:rPr lang="en-GB" sz="105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“van”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“</a:t>
            </a:r>
            <a:r>
              <a:rPr lang="en-GB" sz="1050" dirty="0" err="1">
                <a:latin typeface="Century Gothic" panose="020B0502020202020204" pitchFamily="34" charset="0"/>
              </a:rPr>
              <a:t>sien</a:t>
            </a:r>
            <a:r>
              <a:rPr lang="en-GB" sz="1050" dirty="0">
                <a:latin typeface="Century Gothic" panose="020B0502020202020204" pitchFamily="34" charset="0"/>
              </a:rPr>
              <a:t>”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45" name="Picture 44" descr="A close-up of a logo&#10;&#10;Description automatically generated">
            <a:extLst>
              <a:ext uri="{FF2B5EF4-FFF2-40B4-BE49-F238E27FC236}">
                <a16:creationId xmlns:a16="http://schemas.microsoft.com/office/drawing/2014/main" id="{C7AF1826-2057-D1A1-DF5A-715F63468E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8639A2E-C078-1043-628A-FD559A0B7483}"/>
              </a:ext>
            </a:extLst>
          </p:cNvPr>
          <p:cNvSpPr txBox="1"/>
          <p:nvPr/>
        </p:nvSpPr>
        <p:spPr>
          <a:xfrm>
            <a:off x="2035923" y="4105111"/>
            <a:ext cx="1430712" cy="105413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6036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r>
              <a:rPr lang="en-GB" sz="1050" b="1" u="sng" dirty="0">
                <a:latin typeface="Century Gothic" panose="020B0502020202020204" pitchFamily="34" charset="0"/>
              </a:rPr>
              <a:t>Facts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0" dirty="0">
                <a:latin typeface="Century Gothic" panose="020B0502020202020204" pitchFamily="34" charset="0"/>
              </a:rPr>
              <a:t>Lots of shop names in Spanish end with the suffix –</a:t>
            </a:r>
            <a:r>
              <a:rPr lang="en-GB" sz="1050" b="0" dirty="0" err="1">
                <a:latin typeface="Century Gothic" panose="020B0502020202020204" pitchFamily="34" charset="0"/>
              </a:rPr>
              <a:t>ería</a:t>
            </a:r>
            <a:r>
              <a:rPr lang="en-GB" sz="1050" b="0" dirty="0">
                <a:latin typeface="Century Gothic" panose="020B0502020202020204" pitchFamily="34" charset="0"/>
              </a:rPr>
              <a:t>.</a:t>
            </a:r>
          </a:p>
          <a:p>
            <a:endParaRPr lang="en-GB" sz="1000" b="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56304F-6233-8A39-CA42-EE63F320649A}"/>
              </a:ext>
            </a:extLst>
          </p:cNvPr>
          <p:cNvSpPr txBox="1"/>
          <p:nvPr/>
        </p:nvSpPr>
        <p:spPr>
          <a:xfrm>
            <a:off x="5033732" y="2682853"/>
            <a:ext cx="2242697" cy="89255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We use “</a:t>
            </a:r>
            <a:r>
              <a:rPr lang="en-GB" sz="1050" b="1" dirty="0">
                <a:latin typeface="Century Gothic" panose="020B0502020202020204" pitchFamily="34" charset="0"/>
              </a:rPr>
              <a:t>la</a:t>
            </a:r>
            <a:r>
              <a:rPr lang="en-GB" sz="1050" dirty="0">
                <a:latin typeface="Century Gothic" panose="020B0502020202020204" pitchFamily="34" charset="0"/>
              </a:rPr>
              <a:t>” (the) for most of the nouns ending in –</a:t>
            </a:r>
            <a:r>
              <a:rPr lang="en-GB" sz="1050" b="1" dirty="0">
                <a:latin typeface="Century Gothic" panose="020B0502020202020204" pitchFamily="34" charset="0"/>
              </a:rPr>
              <a:t>a</a:t>
            </a:r>
            <a:r>
              <a:rPr lang="en-GB" sz="1050" dirty="0">
                <a:latin typeface="Century Gothic" panose="020B0502020202020204" pitchFamily="34" charset="0"/>
              </a:rPr>
              <a:t>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4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E3BE14E-3C40-A185-CD91-20199B4E0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94040" y="1740491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EAEF6A-E0A7-A2CE-3889-B4811868CE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3263" y="4177784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D372EB-5D21-D753-BAB6-C2BF829E09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53507" y="1241901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7EAB783-3FE3-0C4E-8336-006D7C5BBBB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30253" y="1694183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515</TotalTime>
  <Words>245</Words>
  <Application>Microsoft Office PowerPoint</Application>
  <PresentationFormat>On-screen Show (4:3)</PresentationFormat>
  <Paragraphs>45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Söhne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71</cp:revision>
  <cp:lastPrinted>2024-01-30T16:23:43Z</cp:lastPrinted>
  <dcterms:created xsi:type="dcterms:W3CDTF">2019-08-20T09:39:52Z</dcterms:created>
  <dcterms:modified xsi:type="dcterms:W3CDTF">2025-09-23T11:05:54Z</dcterms:modified>
</cp:coreProperties>
</file>