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2456F-D302-41AB-B378-C7A14E64E6D2}" v="2" dt="2025-09-23T11:06:3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1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C2A2456F-D302-41AB-B378-C7A14E64E6D2}"/>
    <pc:docChg chg="modSld">
      <pc:chgData name="Dipti Pindoria" userId="e91a2731-90a4-4023-ab36-ca9e685a9b5a" providerId="ADAL" clId="{C2A2456F-D302-41AB-B378-C7A14E64E6D2}" dt="2025-09-23T11:06:33.696" v="1"/>
      <pc:docMkLst>
        <pc:docMk/>
      </pc:docMkLst>
      <pc:sldChg chg="addSp delSp modSp modAnim">
        <pc:chgData name="Dipti Pindoria" userId="e91a2731-90a4-4023-ab36-ca9e685a9b5a" providerId="ADAL" clId="{C2A2456F-D302-41AB-B378-C7A14E64E6D2}" dt="2025-09-23T11:06:33.696" v="1"/>
        <pc:sldMkLst>
          <pc:docMk/>
          <pc:sldMk cId="3266813702" sldId="267"/>
        </pc:sldMkLst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36" creationId="{7DEDF6CC-92A5-FCAC-B9FA-713052701E33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38" creationId="{7CD7E064-1D51-FFE1-7AED-9BE0D06560B9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39" creationId="{D102AE3E-FB41-E557-D430-118A7DEFF7EB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0" creationId="{4A31065E-18D4-1531-3F61-26CDAABFB6F9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1" creationId="{59AB68B8-9A0F-8038-C627-CF677CAB5CB4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2" creationId="{2AB9DB4E-CDA3-37A7-D1FD-66429CE24B9E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3" creationId="{81EB4A54-18BE-0429-A782-1B89EC9136FD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4" creationId="{B1488408-904E-2FE9-7257-21539ED39E3A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6" creationId="{D8639A2E-C078-1043-628A-FD559A0B7483}"/>
          </ac:spMkLst>
        </pc:spChg>
        <pc:spChg chg="del">
          <ac:chgData name="Dipti Pindoria" userId="e91a2731-90a4-4023-ab36-ca9e685a9b5a" providerId="ADAL" clId="{C2A2456F-D302-41AB-B378-C7A14E64E6D2}" dt="2025-09-23T11:06:28.347" v="0" actId="478"/>
          <ac:spMkLst>
            <pc:docMk/>
            <pc:sldMk cId="3266813702" sldId="267"/>
            <ac:spMk id="47" creationId="{5C56304F-6233-8A39-CA42-EE63F320649A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2" creationId="{499C3CC1-430E-B22B-81B8-2F362200FFD7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4" creationId="{F800BE88-4412-D31B-B8A8-650D70A88497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5" creationId="{0A0547D0-2789-774F-388E-F5F7C979F434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6" creationId="{D4335F05-45D9-A84A-D58D-6F2D2EE851C8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7" creationId="{283CB157-338D-3B8A-4217-F2934BBD9F4F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8" creationId="{B5E1D0B8-C5BD-D0F3-496A-7AA26F973851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59" creationId="{2707754B-43C1-FFE3-93B2-E4335A2AFB5B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60" creationId="{76CC909D-4F03-2941-A0D5-C52BED2B7731}"/>
          </ac:spMkLst>
        </pc:spChg>
        <pc:spChg chg="add mod">
          <ac:chgData name="Dipti Pindoria" userId="e91a2731-90a4-4023-ab36-ca9e685a9b5a" providerId="ADAL" clId="{C2A2456F-D302-41AB-B378-C7A14E64E6D2}" dt="2025-09-23T11:06:33.696" v="1"/>
          <ac:spMkLst>
            <pc:docMk/>
            <pc:sldMk cId="3266813702" sldId="267"/>
            <ac:spMk id="62" creationId="{561E54AE-3C58-0A55-F7ED-3985968BD03C}"/>
          </ac:spMkLst>
        </pc:spChg>
        <pc:picChg chg="add mod">
          <ac:chgData name="Dipti Pindoria" userId="e91a2731-90a4-4023-ab36-ca9e685a9b5a" providerId="ADAL" clId="{C2A2456F-D302-41AB-B378-C7A14E64E6D2}" dt="2025-09-23T11:06:33.696" v="1"/>
          <ac:picMkLst>
            <pc:docMk/>
            <pc:sldMk cId="3266813702" sldId="267"/>
            <ac:picMk id="53" creationId="{A6DAB42C-F137-4A9E-3895-F493803CA3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sv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99C3CC1-430E-B22B-81B8-2F362200FFD7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A6DAB42C-F137-4A9E-3895-F493803C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4" name="Freeform 12">
            <a:extLst>
              <a:ext uri="{FF2B5EF4-FFF2-40B4-BE49-F238E27FC236}">
                <a16:creationId xmlns:a16="http://schemas.microsoft.com/office/drawing/2014/main" id="{F800BE88-4412-D31B-B8A8-650D70A88497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0547D0-2789-774F-388E-F5F7C979F434}"/>
              </a:ext>
            </a:extLst>
          </p:cNvPr>
          <p:cNvSpPr txBox="1"/>
          <p:nvPr/>
        </p:nvSpPr>
        <p:spPr>
          <a:xfrm>
            <a:off x="640357" y="578811"/>
            <a:ext cx="5400000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4 Spring 1 Knowledge Organiser: Alien faces &amp; family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335F05-45D9-A84A-D58D-6F2D2EE851C8}"/>
              </a:ext>
            </a:extLst>
          </p:cNvPr>
          <p:cNvSpPr txBox="1"/>
          <p:nvPr/>
        </p:nvSpPr>
        <p:spPr>
          <a:xfrm>
            <a:off x="756621" y="1185380"/>
            <a:ext cx="1743229" cy="320087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Noun Bank: Family 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papá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-the dad</a:t>
            </a:r>
          </a:p>
          <a:p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hermano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brother</a:t>
            </a:r>
          </a:p>
          <a:p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bebé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baby</a:t>
            </a:r>
          </a:p>
          <a:p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abuelo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grandad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la </a:t>
            </a:r>
            <a:r>
              <a:rPr lang="en-GB" sz="1200" b="1" dirty="0" err="1">
                <a:latin typeface="Century Gothic" panose="020B0502020202020204" pitchFamily="34" charset="0"/>
              </a:rPr>
              <a:t>mamá</a:t>
            </a:r>
            <a:r>
              <a:rPr lang="en-GB" sz="1200" b="1" dirty="0">
                <a:latin typeface="Century Gothic" panose="020B0502020202020204" pitchFamily="34" charset="0"/>
              </a:rPr>
              <a:t>  </a:t>
            </a:r>
            <a:r>
              <a:rPr lang="en-GB" sz="1200" dirty="0">
                <a:latin typeface="Century Gothic" panose="020B0502020202020204" pitchFamily="34" charset="0"/>
              </a:rPr>
              <a:t>- the mum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la </a:t>
            </a:r>
            <a:r>
              <a:rPr lang="en-GB" sz="1200" b="1" dirty="0" err="1">
                <a:latin typeface="Century Gothic" panose="020B0502020202020204" pitchFamily="34" charset="0"/>
              </a:rPr>
              <a:t>hermana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sister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la </a:t>
            </a:r>
            <a:r>
              <a:rPr lang="en-GB" sz="1200" b="1" dirty="0" err="1">
                <a:latin typeface="Century Gothic" panose="020B0502020202020204" pitchFamily="34" charset="0"/>
              </a:rPr>
              <a:t>abuela</a:t>
            </a:r>
            <a:r>
              <a:rPr lang="en-GB" sz="1200" b="1" dirty="0">
                <a:latin typeface="Century Gothic" panose="020B0502020202020204" pitchFamily="34" charset="0"/>
              </a:rPr>
              <a:t>- </a:t>
            </a:r>
            <a:r>
              <a:rPr lang="en-GB" sz="1200" dirty="0">
                <a:latin typeface="Century Gothic" panose="020B0502020202020204" pitchFamily="34" charset="0"/>
              </a:rPr>
              <a:t>the grandma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Soy…</a:t>
            </a:r>
            <a:r>
              <a:rPr lang="en-GB" sz="1200" dirty="0">
                <a:latin typeface="Century Gothic" panose="020B0502020202020204" pitchFamily="34" charset="0"/>
              </a:rPr>
              <a:t> - I am ….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3CB157-338D-3B8A-4217-F2934BBD9F4F}"/>
              </a:ext>
            </a:extLst>
          </p:cNvPr>
          <p:cNvSpPr txBox="1"/>
          <p:nvPr/>
        </p:nvSpPr>
        <p:spPr>
          <a:xfrm>
            <a:off x="2669302" y="1185380"/>
            <a:ext cx="2777618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Noun Bank: Face parts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la </a:t>
            </a:r>
            <a:r>
              <a:rPr lang="en-GB" sz="1200" b="1" dirty="0" err="1">
                <a:latin typeface="Century Gothic" panose="020B0502020202020204" pitchFamily="34" charset="0"/>
              </a:rPr>
              <a:t>nariz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nose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la boca </a:t>
            </a:r>
            <a:r>
              <a:rPr lang="en-GB" sz="1200" dirty="0">
                <a:latin typeface="Century Gothic" panose="020B0502020202020204" pitchFamily="34" charset="0"/>
              </a:rPr>
              <a:t>-  the mouth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la cabeza </a:t>
            </a:r>
            <a:r>
              <a:rPr lang="en-GB" sz="1200" dirty="0">
                <a:latin typeface="Century Gothic" panose="020B0502020202020204" pitchFamily="34" charset="0"/>
              </a:rPr>
              <a:t>- the head</a:t>
            </a:r>
          </a:p>
          <a:p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pelo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- the hair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b="1" dirty="0" err="1">
                <a:latin typeface="Century Gothic" panose="020B0502020202020204" pitchFamily="34" charset="0"/>
              </a:rPr>
              <a:t>los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ojos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– the eyes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las </a:t>
            </a:r>
            <a:r>
              <a:rPr lang="en-GB" sz="1200" b="1" dirty="0" err="1">
                <a:latin typeface="Century Gothic" panose="020B0502020202020204" pitchFamily="34" charset="0"/>
              </a:rPr>
              <a:t>orejas</a:t>
            </a:r>
            <a:r>
              <a:rPr lang="en-GB" sz="1200" b="1" dirty="0">
                <a:latin typeface="Century Gothic" panose="020B0502020202020204" pitchFamily="34" charset="0"/>
              </a:rPr>
              <a:t> </a:t>
            </a:r>
            <a:r>
              <a:rPr lang="en-GB" sz="1200" dirty="0">
                <a:latin typeface="Century Gothic" panose="020B0502020202020204" pitchFamily="34" charset="0"/>
              </a:rPr>
              <a:t>- the ears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Tengo…</a:t>
            </a:r>
            <a:r>
              <a:rPr lang="en-GB" sz="1200" dirty="0">
                <a:latin typeface="Century Gothic" panose="020B0502020202020204" pitchFamily="34" charset="0"/>
              </a:rPr>
              <a:t> – I have …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No </a:t>
            </a:r>
            <a:r>
              <a:rPr lang="en-GB" sz="1200" b="1" dirty="0" err="1">
                <a:latin typeface="Century Gothic" panose="020B0502020202020204" pitchFamily="34" charset="0"/>
              </a:rPr>
              <a:t>tengo</a:t>
            </a:r>
            <a:r>
              <a:rPr lang="en-GB" sz="1200" b="1" dirty="0">
                <a:latin typeface="Century Gothic" panose="020B0502020202020204" pitchFamily="34" charset="0"/>
              </a:rPr>
              <a:t>… </a:t>
            </a:r>
            <a:r>
              <a:rPr lang="en-GB" sz="1200" dirty="0">
                <a:latin typeface="Century Gothic" panose="020B0502020202020204" pitchFamily="34" charset="0"/>
              </a:rPr>
              <a:t>- I don’t have any…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E1D0B8-C5BD-D0F3-496A-7AA26F973851}"/>
              </a:ext>
            </a:extLst>
          </p:cNvPr>
          <p:cNvSpPr txBox="1"/>
          <p:nvPr/>
        </p:nvSpPr>
        <p:spPr>
          <a:xfrm>
            <a:off x="5616372" y="2364191"/>
            <a:ext cx="1665660" cy="153888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There are also two words for “the” with Spanish plural nouns: “</a:t>
            </a:r>
            <a:r>
              <a:rPr lang="en-GB" sz="1200" b="1" dirty="0" err="1">
                <a:latin typeface="Century Gothic" panose="020B0502020202020204" pitchFamily="34" charset="0"/>
              </a:rPr>
              <a:t>los</a:t>
            </a:r>
            <a:r>
              <a:rPr lang="en-GB" sz="1200" dirty="0">
                <a:latin typeface="Century Gothic" panose="020B0502020202020204" pitchFamily="34" charset="0"/>
              </a:rPr>
              <a:t>” and “</a:t>
            </a:r>
            <a:r>
              <a:rPr lang="en-GB" sz="1200" b="1" dirty="0">
                <a:latin typeface="Century Gothic" panose="020B0502020202020204" pitchFamily="34" charset="0"/>
              </a:rPr>
              <a:t>las</a:t>
            </a:r>
            <a:r>
              <a:rPr lang="en-GB" sz="1200" dirty="0">
                <a:latin typeface="Century Gothic" panose="020B0502020202020204" pitchFamily="34" charset="0"/>
              </a:rPr>
              <a:t>”.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07754B-43C1-FFE3-93B2-E4335A2AFB5B}"/>
              </a:ext>
            </a:extLst>
          </p:cNvPr>
          <p:cNvSpPr txBox="1"/>
          <p:nvPr/>
        </p:nvSpPr>
        <p:spPr>
          <a:xfrm>
            <a:off x="756621" y="4499268"/>
            <a:ext cx="4488778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In Spain, some children call their grandparents “</a:t>
            </a:r>
            <a:r>
              <a:rPr lang="en-GB" sz="1200" dirty="0" err="1">
                <a:latin typeface="Century Gothic" panose="020B0502020202020204" pitchFamily="34" charset="0"/>
              </a:rPr>
              <a:t>abu</a:t>
            </a:r>
            <a:r>
              <a:rPr lang="en-GB" sz="1200" dirty="0">
                <a:latin typeface="Century Gothic" panose="020B0502020202020204" pitchFamily="34" charset="0"/>
              </a:rPr>
              <a:t>”.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If the baby is a boy, you say “</a:t>
            </a:r>
            <a:r>
              <a:rPr lang="en-GB" sz="1200" dirty="0" err="1">
                <a:latin typeface="Century Gothic" panose="020B0502020202020204" pitchFamily="34" charset="0"/>
              </a:rPr>
              <a:t>el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dirty="0" err="1">
                <a:latin typeface="Century Gothic" panose="020B0502020202020204" pitchFamily="34" charset="0"/>
              </a:rPr>
              <a:t>bebé</a:t>
            </a:r>
            <a:r>
              <a:rPr lang="en-GB" sz="1200" dirty="0">
                <a:latin typeface="Century Gothic" panose="020B0502020202020204" pitchFamily="34" charset="0"/>
              </a:rPr>
              <a:t>”, and if the baby is a girl, you say “la </a:t>
            </a:r>
            <a:r>
              <a:rPr lang="en-GB" sz="1200" dirty="0" err="1">
                <a:latin typeface="Century Gothic" panose="020B0502020202020204" pitchFamily="34" charset="0"/>
              </a:rPr>
              <a:t>bebé</a:t>
            </a:r>
            <a:r>
              <a:rPr lang="en-GB" sz="12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CC909D-4F03-2941-A0D5-C52BED2B7731}"/>
              </a:ext>
            </a:extLst>
          </p:cNvPr>
          <p:cNvSpPr txBox="1"/>
          <p:nvPr/>
        </p:nvSpPr>
        <p:spPr>
          <a:xfrm>
            <a:off x="5609151" y="1187370"/>
            <a:ext cx="1672881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200" b="1" u="sng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“za” (cabe</a:t>
            </a:r>
            <a:r>
              <a:rPr lang="en-GB" sz="1200" b="1" dirty="0">
                <a:latin typeface="Century Gothic" panose="020B0502020202020204" pitchFamily="34" charset="0"/>
              </a:rPr>
              <a:t>za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“</a:t>
            </a:r>
            <a:r>
              <a:rPr lang="en-GB" sz="1200" dirty="0" err="1">
                <a:latin typeface="Century Gothic" panose="020B0502020202020204" pitchFamily="34" charset="0"/>
              </a:rPr>
              <a:t>ja</a:t>
            </a:r>
            <a:r>
              <a:rPr lang="en-GB" sz="1200" dirty="0">
                <a:latin typeface="Century Gothic" panose="020B0502020202020204" pitchFamily="34" charset="0"/>
              </a:rPr>
              <a:t>” (</a:t>
            </a:r>
            <a:r>
              <a:rPr lang="en-GB" sz="1200" dirty="0" err="1">
                <a:latin typeface="Century Gothic" panose="020B0502020202020204" pitchFamily="34" charset="0"/>
              </a:rPr>
              <a:t>ore</a:t>
            </a:r>
            <a:r>
              <a:rPr lang="en-GB" sz="1200" b="1" dirty="0" err="1">
                <a:latin typeface="Century Gothic" panose="020B0502020202020204" pitchFamily="34" charset="0"/>
              </a:rPr>
              <a:t>ja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“jo” (</a:t>
            </a:r>
            <a:r>
              <a:rPr lang="en-GB" sz="1200" dirty="0" err="1">
                <a:latin typeface="Century Gothic" panose="020B0502020202020204" pitchFamily="34" charset="0"/>
              </a:rPr>
              <a:t>o</a:t>
            </a:r>
            <a:r>
              <a:rPr lang="en-GB" sz="1200" b="1" dirty="0" err="1">
                <a:latin typeface="Century Gothic" panose="020B0502020202020204" pitchFamily="34" charset="0"/>
              </a:rPr>
              <a:t>jo</a:t>
            </a:r>
            <a:r>
              <a:rPr lang="en-GB" sz="12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61" name="Picture 60" descr="A close-up of a logo&#10;&#10;Description automatically generated">
            <a:extLst>
              <a:ext uri="{FF2B5EF4-FFF2-40B4-BE49-F238E27FC236}">
                <a16:creationId xmlns:a16="http://schemas.microsoft.com/office/drawing/2014/main" id="{21F82006-E360-5374-2874-CED1924AA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61E54AE-3C58-0A55-F7ED-3985968BD03C}"/>
              </a:ext>
            </a:extLst>
          </p:cNvPr>
          <p:cNvSpPr txBox="1"/>
          <p:nvPr/>
        </p:nvSpPr>
        <p:spPr>
          <a:xfrm>
            <a:off x="5360647" y="3976048"/>
            <a:ext cx="1924836" cy="153888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dirty="0">
                <a:latin typeface="Century Gothic" panose="020B0502020202020204" pitchFamily="34" charset="0"/>
              </a:rPr>
              <a:t>There are two words for “the” in Spanish with singular nouns.</a:t>
            </a:r>
          </a:p>
          <a:p>
            <a:r>
              <a:rPr lang="en-GB" sz="1200" dirty="0">
                <a:latin typeface="Century Gothic" panose="020B0502020202020204" pitchFamily="34" charset="0"/>
              </a:rPr>
              <a:t>These words are “</a:t>
            </a:r>
            <a:r>
              <a:rPr lang="en-GB" sz="1200" b="1" dirty="0" err="1">
                <a:latin typeface="Century Gothic" panose="020B0502020202020204" pitchFamily="34" charset="0"/>
              </a:rPr>
              <a:t>el</a:t>
            </a:r>
            <a:r>
              <a:rPr lang="en-GB" sz="1200" dirty="0">
                <a:latin typeface="Century Gothic" panose="020B0502020202020204" pitchFamily="34" charset="0"/>
              </a:rPr>
              <a:t>” and “</a:t>
            </a:r>
            <a:r>
              <a:rPr lang="en-GB" sz="1200" b="1" dirty="0">
                <a:latin typeface="Century Gothic" panose="020B0502020202020204" pitchFamily="34" charset="0"/>
              </a:rPr>
              <a:t>la</a:t>
            </a:r>
            <a:r>
              <a:rPr lang="en-GB" sz="1200" dirty="0">
                <a:latin typeface="Century Gothic" panose="020B0502020202020204" pitchFamily="34" charset="0"/>
              </a:rPr>
              <a:t>”. 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</p:txBody>
      </p:sp>
      <p:pic>
        <p:nvPicPr>
          <p:cNvPr id="6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8A9EEFB-38DB-2936-04DD-6F2AB2C53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47944" y="1279615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F333498-2FED-AC20-57DC-73E7D7BC1F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33841" y="3674008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9B89751-87F8-BF9D-6641-6413CA0ED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03383" y="1260344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516</TotalTime>
  <Words>210</Words>
  <Application>Microsoft Office PowerPoint</Application>
  <PresentationFormat>On-screen Show (4:3)</PresentationFormat>
  <Paragraphs>41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72</cp:revision>
  <cp:lastPrinted>2024-01-30T16:23:43Z</cp:lastPrinted>
  <dcterms:created xsi:type="dcterms:W3CDTF">2019-08-20T09:39:52Z</dcterms:created>
  <dcterms:modified xsi:type="dcterms:W3CDTF">2025-09-23T11:06:35Z</dcterms:modified>
</cp:coreProperties>
</file>