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899BB-0A6C-4C63-8027-72612772CA3D}" v="2" dt="2025-09-23T11:16:54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308899BB-0A6C-4C63-8027-72612772CA3D}"/>
    <pc:docChg chg="modSld">
      <pc:chgData name="Dipti Pindoria" userId="e91a2731-90a4-4023-ab36-ca9e685a9b5a" providerId="ADAL" clId="{308899BB-0A6C-4C63-8027-72612772CA3D}" dt="2025-09-23T11:16:54.134" v="1"/>
      <pc:docMkLst>
        <pc:docMk/>
      </pc:docMkLst>
      <pc:sldChg chg="addSp delSp modSp modAnim">
        <pc:chgData name="Dipti Pindoria" userId="e91a2731-90a4-4023-ab36-ca9e685a9b5a" providerId="ADAL" clId="{308899BB-0A6C-4C63-8027-72612772CA3D}" dt="2025-09-23T11:16:54.134" v="1"/>
        <pc:sldMkLst>
          <pc:docMk/>
          <pc:sldMk cId="3266813702" sldId="267"/>
        </pc:sldMkLst>
        <pc:spChg chg="del">
          <ac:chgData name="Dipti Pindoria" userId="e91a2731-90a4-4023-ab36-ca9e685a9b5a" providerId="ADAL" clId="{308899BB-0A6C-4C63-8027-72612772CA3D}" dt="2025-09-23T11:16:50.233" v="0" actId="478"/>
          <ac:spMkLst>
            <pc:docMk/>
            <pc:sldMk cId="3266813702" sldId="267"/>
            <ac:spMk id="270" creationId="{DD725D53-C040-422D-7F10-081B886592D3}"/>
          </ac:spMkLst>
        </pc:spChg>
        <pc:spChg chg="del">
          <ac:chgData name="Dipti Pindoria" userId="e91a2731-90a4-4023-ab36-ca9e685a9b5a" providerId="ADAL" clId="{308899BB-0A6C-4C63-8027-72612772CA3D}" dt="2025-09-23T11:16:50.233" v="0" actId="478"/>
          <ac:spMkLst>
            <pc:docMk/>
            <pc:sldMk cId="3266813702" sldId="267"/>
            <ac:spMk id="272" creationId="{C289F364-18FE-3322-DB59-5FCB22441F67}"/>
          </ac:spMkLst>
        </pc:spChg>
        <pc:spChg chg="del">
          <ac:chgData name="Dipti Pindoria" userId="e91a2731-90a4-4023-ab36-ca9e685a9b5a" providerId="ADAL" clId="{308899BB-0A6C-4C63-8027-72612772CA3D}" dt="2025-09-23T11:16:50.233" v="0" actId="478"/>
          <ac:spMkLst>
            <pc:docMk/>
            <pc:sldMk cId="3266813702" sldId="267"/>
            <ac:spMk id="273" creationId="{2F142A97-1557-2015-9677-11B952D34884}"/>
          </ac:spMkLst>
        </pc:spChg>
        <pc:spChg chg="del">
          <ac:chgData name="Dipti Pindoria" userId="e91a2731-90a4-4023-ab36-ca9e685a9b5a" providerId="ADAL" clId="{308899BB-0A6C-4C63-8027-72612772CA3D}" dt="2025-09-23T11:16:50.233" v="0" actId="478"/>
          <ac:spMkLst>
            <pc:docMk/>
            <pc:sldMk cId="3266813702" sldId="267"/>
            <ac:spMk id="275" creationId="{07819DE7-D745-A0DF-F94D-A0A256B7BED0}"/>
          </ac:spMkLst>
        </pc:spChg>
        <pc:spChg chg="del">
          <ac:chgData name="Dipti Pindoria" userId="e91a2731-90a4-4023-ab36-ca9e685a9b5a" providerId="ADAL" clId="{308899BB-0A6C-4C63-8027-72612772CA3D}" dt="2025-09-23T11:16:50.233" v="0" actId="478"/>
          <ac:spMkLst>
            <pc:docMk/>
            <pc:sldMk cId="3266813702" sldId="267"/>
            <ac:spMk id="276" creationId="{70293110-E575-D133-13CA-C9B06976C333}"/>
          </ac:spMkLst>
        </pc:spChg>
        <pc:spChg chg="del">
          <ac:chgData name="Dipti Pindoria" userId="e91a2731-90a4-4023-ab36-ca9e685a9b5a" providerId="ADAL" clId="{308899BB-0A6C-4C63-8027-72612772CA3D}" dt="2025-09-23T11:16:50.233" v="0" actId="478"/>
          <ac:spMkLst>
            <pc:docMk/>
            <pc:sldMk cId="3266813702" sldId="267"/>
            <ac:spMk id="277" creationId="{A066F6F2-3AB2-B997-E640-6063E285A5BA}"/>
          </ac:spMkLst>
        </pc:spChg>
        <pc:spChg chg="del">
          <ac:chgData name="Dipti Pindoria" userId="e91a2731-90a4-4023-ab36-ca9e685a9b5a" providerId="ADAL" clId="{308899BB-0A6C-4C63-8027-72612772CA3D}" dt="2025-09-23T11:16:50.233" v="0" actId="478"/>
          <ac:spMkLst>
            <pc:docMk/>
            <pc:sldMk cId="3266813702" sldId="267"/>
            <ac:spMk id="278" creationId="{68FDF1E7-99F7-F5CB-B336-450464DB157B}"/>
          </ac:spMkLst>
        </pc:spChg>
        <pc:spChg chg="del">
          <ac:chgData name="Dipti Pindoria" userId="e91a2731-90a4-4023-ab36-ca9e685a9b5a" providerId="ADAL" clId="{308899BB-0A6C-4C63-8027-72612772CA3D}" dt="2025-09-23T11:16:50.233" v="0" actId="478"/>
          <ac:spMkLst>
            <pc:docMk/>
            <pc:sldMk cId="3266813702" sldId="267"/>
            <ac:spMk id="279" creationId="{126C0522-74E4-8B8C-92CB-54E5B1C3D579}"/>
          </ac:spMkLst>
        </pc:spChg>
        <pc:spChg chg="del">
          <ac:chgData name="Dipti Pindoria" userId="e91a2731-90a4-4023-ab36-ca9e685a9b5a" providerId="ADAL" clId="{308899BB-0A6C-4C63-8027-72612772CA3D}" dt="2025-09-23T11:16:50.233" v="0" actId="478"/>
          <ac:spMkLst>
            <pc:docMk/>
            <pc:sldMk cId="3266813702" sldId="267"/>
            <ac:spMk id="280" creationId="{5941B4D6-7C8C-B50E-8881-45BFBA964408}"/>
          </ac:spMkLst>
        </pc:spChg>
        <pc:spChg chg="add mod">
          <ac:chgData name="Dipti Pindoria" userId="e91a2731-90a4-4023-ab36-ca9e685a9b5a" providerId="ADAL" clId="{308899BB-0A6C-4C63-8027-72612772CA3D}" dt="2025-09-23T11:16:54.134" v="1"/>
          <ac:spMkLst>
            <pc:docMk/>
            <pc:sldMk cId="3266813702" sldId="267"/>
            <ac:spMk id="286" creationId="{F0C39C17-42FB-DB43-A490-083B8FF24356}"/>
          </ac:spMkLst>
        </pc:spChg>
        <pc:spChg chg="add mod">
          <ac:chgData name="Dipti Pindoria" userId="e91a2731-90a4-4023-ab36-ca9e685a9b5a" providerId="ADAL" clId="{308899BB-0A6C-4C63-8027-72612772CA3D}" dt="2025-09-23T11:16:54.134" v="1"/>
          <ac:spMkLst>
            <pc:docMk/>
            <pc:sldMk cId="3266813702" sldId="267"/>
            <ac:spMk id="288" creationId="{83AC7428-EEEF-E4C3-E174-C256D5F33C04}"/>
          </ac:spMkLst>
        </pc:spChg>
        <pc:spChg chg="add mod">
          <ac:chgData name="Dipti Pindoria" userId="e91a2731-90a4-4023-ab36-ca9e685a9b5a" providerId="ADAL" clId="{308899BB-0A6C-4C63-8027-72612772CA3D}" dt="2025-09-23T11:16:54.134" v="1"/>
          <ac:spMkLst>
            <pc:docMk/>
            <pc:sldMk cId="3266813702" sldId="267"/>
            <ac:spMk id="289" creationId="{48234368-C39B-74C2-4084-45D328AE88B6}"/>
          </ac:spMkLst>
        </pc:spChg>
        <pc:spChg chg="add mod">
          <ac:chgData name="Dipti Pindoria" userId="e91a2731-90a4-4023-ab36-ca9e685a9b5a" providerId="ADAL" clId="{308899BB-0A6C-4C63-8027-72612772CA3D}" dt="2025-09-23T11:16:54.134" v="1"/>
          <ac:spMkLst>
            <pc:docMk/>
            <pc:sldMk cId="3266813702" sldId="267"/>
            <ac:spMk id="291" creationId="{76EDB5E9-5EB8-C9EF-6C15-9AF33BC161C2}"/>
          </ac:spMkLst>
        </pc:spChg>
        <pc:spChg chg="add mod">
          <ac:chgData name="Dipti Pindoria" userId="e91a2731-90a4-4023-ab36-ca9e685a9b5a" providerId="ADAL" clId="{308899BB-0A6C-4C63-8027-72612772CA3D}" dt="2025-09-23T11:16:54.134" v="1"/>
          <ac:spMkLst>
            <pc:docMk/>
            <pc:sldMk cId="3266813702" sldId="267"/>
            <ac:spMk id="292" creationId="{54023029-F4DD-3FFE-F026-E709656B0111}"/>
          </ac:spMkLst>
        </pc:spChg>
        <pc:spChg chg="add mod">
          <ac:chgData name="Dipti Pindoria" userId="e91a2731-90a4-4023-ab36-ca9e685a9b5a" providerId="ADAL" clId="{308899BB-0A6C-4C63-8027-72612772CA3D}" dt="2025-09-23T11:16:54.134" v="1"/>
          <ac:spMkLst>
            <pc:docMk/>
            <pc:sldMk cId="3266813702" sldId="267"/>
            <ac:spMk id="293" creationId="{91493480-9697-F1E9-6A38-7AC64308A11B}"/>
          </ac:spMkLst>
        </pc:spChg>
        <pc:spChg chg="add mod">
          <ac:chgData name="Dipti Pindoria" userId="e91a2731-90a4-4023-ab36-ca9e685a9b5a" providerId="ADAL" clId="{308899BB-0A6C-4C63-8027-72612772CA3D}" dt="2025-09-23T11:16:54.134" v="1"/>
          <ac:spMkLst>
            <pc:docMk/>
            <pc:sldMk cId="3266813702" sldId="267"/>
            <ac:spMk id="294" creationId="{6447EFAD-4743-42D0-2839-C2A8276BA225}"/>
          </ac:spMkLst>
        </pc:spChg>
        <pc:spChg chg="add mod">
          <ac:chgData name="Dipti Pindoria" userId="e91a2731-90a4-4023-ab36-ca9e685a9b5a" providerId="ADAL" clId="{308899BB-0A6C-4C63-8027-72612772CA3D}" dt="2025-09-23T11:16:54.134" v="1"/>
          <ac:spMkLst>
            <pc:docMk/>
            <pc:sldMk cId="3266813702" sldId="267"/>
            <ac:spMk id="297" creationId="{C7B5D97F-FF70-D3C0-284E-1D5126064C49}"/>
          </ac:spMkLst>
        </pc:spChg>
        <pc:picChg chg="del">
          <ac:chgData name="Dipti Pindoria" userId="e91a2731-90a4-4023-ab36-ca9e685a9b5a" providerId="ADAL" clId="{308899BB-0A6C-4C63-8027-72612772CA3D}" dt="2025-09-23T11:16:50.233" v="0" actId="478"/>
          <ac:picMkLst>
            <pc:docMk/>
            <pc:sldMk cId="3266813702" sldId="267"/>
            <ac:picMk id="274" creationId="{96DF6530-C0A0-36F2-4D0C-EA0A9B21D428}"/>
          </ac:picMkLst>
        </pc:picChg>
        <pc:picChg chg="add mod">
          <ac:chgData name="Dipti Pindoria" userId="e91a2731-90a4-4023-ab36-ca9e685a9b5a" providerId="ADAL" clId="{308899BB-0A6C-4C63-8027-72612772CA3D}" dt="2025-09-23T11:16:54.134" v="1"/>
          <ac:picMkLst>
            <pc:docMk/>
            <pc:sldMk cId="3266813702" sldId="267"/>
            <ac:picMk id="287" creationId="{3BEECC89-02E4-04A1-DAE5-39C5618E3201}"/>
          </ac:picMkLst>
        </pc:picChg>
        <pc:picChg chg="add mod">
          <ac:chgData name="Dipti Pindoria" userId="e91a2731-90a4-4023-ab36-ca9e685a9b5a" providerId="ADAL" clId="{308899BB-0A6C-4C63-8027-72612772CA3D}" dt="2025-09-23T11:16:54.134" v="1"/>
          <ac:picMkLst>
            <pc:docMk/>
            <pc:sldMk cId="3266813702" sldId="267"/>
            <ac:picMk id="298" creationId="{A4FBB674-BE0E-A712-2E5A-426A3FCA6D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sv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285">
            <a:extLst>
              <a:ext uri="{FF2B5EF4-FFF2-40B4-BE49-F238E27FC236}">
                <a16:creationId xmlns:a16="http://schemas.microsoft.com/office/drawing/2014/main" id="{F0C39C17-42FB-DB43-A490-083B8FF24356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7" name="Picture 2">
            <a:extLst>
              <a:ext uri="{FF2B5EF4-FFF2-40B4-BE49-F238E27FC236}">
                <a16:creationId xmlns:a16="http://schemas.microsoft.com/office/drawing/2014/main" id="{3BEECC89-02E4-04A1-DAE5-39C5618E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0" y="-561000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8" name="Freeform 12">
            <a:extLst>
              <a:ext uri="{FF2B5EF4-FFF2-40B4-BE49-F238E27FC236}">
                <a16:creationId xmlns:a16="http://schemas.microsoft.com/office/drawing/2014/main" id="{83AC7428-EEEF-E4C3-E174-C256D5F33C04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48234368-C39B-74C2-4084-45D328AE88B6}"/>
              </a:ext>
            </a:extLst>
          </p:cNvPr>
          <p:cNvSpPr txBox="1"/>
          <p:nvPr/>
        </p:nvSpPr>
        <p:spPr>
          <a:xfrm>
            <a:off x="640357" y="578811"/>
            <a:ext cx="5481114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6 Summer 1 Knowledge Organiser: Tapas Culture</a:t>
            </a:r>
          </a:p>
        </p:txBody>
      </p:sp>
      <p:pic>
        <p:nvPicPr>
          <p:cNvPr id="290" name="Picture 289" descr="A close-up of a logo&#10;&#10;Description automatically generated">
            <a:extLst>
              <a:ext uri="{FF2B5EF4-FFF2-40B4-BE49-F238E27FC236}">
                <a16:creationId xmlns:a16="http://schemas.microsoft.com/office/drawing/2014/main" id="{172289DF-959F-3A99-756C-E31A9E8DD4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291" name="TextBox 290">
            <a:extLst>
              <a:ext uri="{FF2B5EF4-FFF2-40B4-BE49-F238E27FC236}">
                <a16:creationId xmlns:a16="http://schemas.microsoft.com/office/drawing/2014/main" id="{76EDB5E9-5EB8-C9EF-6C15-9AF33BC161C2}"/>
              </a:ext>
            </a:extLst>
          </p:cNvPr>
          <p:cNvSpPr txBox="1"/>
          <p:nvPr/>
        </p:nvSpPr>
        <p:spPr>
          <a:xfrm>
            <a:off x="549891" y="1091119"/>
            <a:ext cx="2446620" cy="327782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Food and drink nouns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TAPAS (singular)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(</a:t>
            </a:r>
            <a:r>
              <a:rPr lang="en-GB" sz="900" b="1" dirty="0" err="1">
                <a:latin typeface="Century Gothic" panose="020B0502020202020204" pitchFamily="34" charset="0"/>
              </a:rPr>
              <a:t>el</a:t>
            </a:r>
            <a:r>
              <a:rPr lang="en-GB" sz="900" b="1" dirty="0">
                <a:latin typeface="Century Gothic" panose="020B0502020202020204" pitchFamily="34" charset="0"/>
              </a:rPr>
              <a:t>) chorizo </a:t>
            </a:r>
            <a:r>
              <a:rPr lang="en-GB" sz="900" dirty="0">
                <a:latin typeface="Century Gothic" panose="020B0502020202020204" pitchFamily="34" charset="0"/>
              </a:rPr>
              <a:t>– (the) pork sausage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(</a:t>
            </a:r>
            <a:r>
              <a:rPr lang="en-GB" sz="900" b="1" dirty="0" err="1">
                <a:latin typeface="Century Gothic" panose="020B0502020202020204" pitchFamily="34" charset="0"/>
              </a:rPr>
              <a:t>el</a:t>
            </a:r>
            <a:r>
              <a:rPr lang="en-GB" sz="900" b="1" dirty="0">
                <a:latin typeface="Century Gothic" panose="020B0502020202020204" pitchFamily="34" charset="0"/>
              </a:rPr>
              <a:t>) queso </a:t>
            </a:r>
            <a:r>
              <a:rPr lang="en-GB" sz="900" dirty="0">
                <a:latin typeface="Century Gothic" panose="020B0502020202020204" pitchFamily="34" charset="0"/>
              </a:rPr>
              <a:t>– (the) cheese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(la) tortilla</a:t>
            </a:r>
            <a:r>
              <a:rPr lang="en-GB" sz="900" dirty="0">
                <a:latin typeface="Century Gothic" panose="020B0502020202020204" pitchFamily="34" charset="0"/>
              </a:rPr>
              <a:t> – (the) Spanish omelette</a:t>
            </a:r>
            <a:endParaRPr lang="en-GB" sz="900" b="1" dirty="0">
              <a:latin typeface="Century Gothic" panose="020B0502020202020204" pitchFamily="34" charset="0"/>
            </a:endParaRP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TAPAS (plural)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(las) </a:t>
            </a:r>
            <a:r>
              <a:rPr lang="en-GB" sz="900" b="1" dirty="0" err="1">
                <a:latin typeface="Century Gothic" panose="020B0502020202020204" pitchFamily="34" charset="0"/>
              </a:rPr>
              <a:t>albóndigas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(the) meatballs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(las) patatas bravas</a:t>
            </a:r>
            <a:r>
              <a:rPr lang="en-GB" sz="900" dirty="0">
                <a:latin typeface="Century Gothic" panose="020B0502020202020204" pitchFamily="34" charset="0"/>
              </a:rPr>
              <a:t> – (the) bravas potatoes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(las) gambas</a:t>
            </a:r>
            <a:r>
              <a:rPr lang="en-GB" sz="900" dirty="0">
                <a:latin typeface="Century Gothic" panose="020B0502020202020204" pitchFamily="34" charset="0"/>
              </a:rPr>
              <a:t> – (the) prawns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(las) croquetas</a:t>
            </a:r>
            <a:r>
              <a:rPr lang="en-GB" sz="900" dirty="0">
                <a:latin typeface="Century Gothic" panose="020B0502020202020204" pitchFamily="34" charset="0"/>
              </a:rPr>
              <a:t> – (the) croquettes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(</a:t>
            </a:r>
            <a:r>
              <a:rPr lang="en-GB" sz="900" b="1" dirty="0" err="1">
                <a:latin typeface="Century Gothic" panose="020B0502020202020204" pitchFamily="34" charset="0"/>
              </a:rPr>
              <a:t>los</a:t>
            </a:r>
            <a:r>
              <a:rPr lang="en-GB" sz="900" b="1" dirty="0">
                <a:latin typeface="Century Gothic" panose="020B0502020202020204" pitchFamily="34" charset="0"/>
              </a:rPr>
              <a:t>) </a:t>
            </a:r>
            <a:r>
              <a:rPr lang="en-GB" sz="900" b="1" dirty="0" err="1">
                <a:latin typeface="Century Gothic" panose="020B0502020202020204" pitchFamily="34" charset="0"/>
              </a:rPr>
              <a:t>calamares</a:t>
            </a:r>
            <a:r>
              <a:rPr lang="en-GB" sz="900" dirty="0">
                <a:latin typeface="Century Gothic" panose="020B0502020202020204" pitchFamily="34" charset="0"/>
              </a:rPr>
              <a:t> – (the) squid rings</a:t>
            </a:r>
            <a:endParaRPr lang="en-GB" sz="900" b="1" dirty="0">
              <a:latin typeface="Century Gothic" panose="020B0502020202020204" pitchFamily="34" charset="0"/>
            </a:endParaRP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DRINKS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Coca-cola</a:t>
            </a:r>
            <a:r>
              <a:rPr lang="en-GB" sz="900" dirty="0">
                <a:latin typeface="Century Gothic" panose="020B0502020202020204" pitchFamily="34" charset="0"/>
              </a:rPr>
              <a:t> – Coke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Fanta de </a:t>
            </a:r>
            <a:r>
              <a:rPr lang="en-GB" sz="900" b="1" dirty="0" err="1">
                <a:latin typeface="Century Gothic" panose="020B0502020202020204" pitchFamily="34" charset="0"/>
              </a:rPr>
              <a:t>naranja</a:t>
            </a:r>
            <a:r>
              <a:rPr lang="en-GB" sz="900" dirty="0">
                <a:latin typeface="Century Gothic" panose="020B0502020202020204" pitchFamily="34" charset="0"/>
              </a:rPr>
              <a:t> – orange </a:t>
            </a:r>
            <a:r>
              <a:rPr lang="en-GB" sz="900" dirty="0" err="1">
                <a:latin typeface="Century Gothic" panose="020B0502020202020204" pitchFamily="34" charset="0"/>
              </a:rPr>
              <a:t>fanta</a:t>
            </a:r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Fanta de </a:t>
            </a:r>
            <a:r>
              <a:rPr lang="en-GB" sz="900" b="1" dirty="0" err="1">
                <a:latin typeface="Century Gothic" panose="020B0502020202020204" pitchFamily="34" charset="0"/>
              </a:rPr>
              <a:t>limón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lemon </a:t>
            </a:r>
            <a:r>
              <a:rPr lang="en-GB" sz="900" dirty="0" err="1">
                <a:latin typeface="Century Gothic" panose="020B0502020202020204" pitchFamily="34" charset="0"/>
              </a:rPr>
              <a:t>fanta</a:t>
            </a:r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Zumo</a:t>
            </a:r>
            <a:r>
              <a:rPr lang="en-GB" sz="900" dirty="0">
                <a:latin typeface="Century Gothic" panose="020B0502020202020204" pitchFamily="34" charset="0"/>
              </a:rPr>
              <a:t> – juice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Mosto</a:t>
            </a:r>
            <a:r>
              <a:rPr lang="en-GB" sz="900" dirty="0">
                <a:latin typeface="Century Gothic" panose="020B0502020202020204" pitchFamily="34" charset="0"/>
              </a:rPr>
              <a:t> – grape juice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54023029-F4DD-3FFE-F026-E709656B0111}"/>
              </a:ext>
            </a:extLst>
          </p:cNvPr>
          <p:cNvSpPr txBox="1"/>
          <p:nvPr/>
        </p:nvSpPr>
        <p:spPr>
          <a:xfrm>
            <a:off x="3102769" y="1091121"/>
            <a:ext cx="1857628" cy="300082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Facts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US" sz="900" dirty="0">
                <a:latin typeface="Century Gothic" panose="020B0502020202020204" pitchFamily="34" charset="0"/>
              </a:rPr>
              <a:t>Tapas are often paired with a drink, In some regions, especially in the south, the tapa comes free with your drink.</a:t>
            </a:r>
          </a:p>
          <a:p>
            <a:r>
              <a:rPr lang="en-US" sz="900" dirty="0">
                <a:latin typeface="Century Gothic" panose="020B0502020202020204" pitchFamily="34" charset="0"/>
              </a:rPr>
              <a:t>A true tapas experience often involves moving from one bar to the next, trying a specialty at each place.</a:t>
            </a:r>
          </a:p>
          <a:p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900" dirty="0">
                <a:latin typeface="Century Gothic" panose="020B0502020202020204" pitchFamily="34" charset="0"/>
              </a:rPr>
              <a:t>In some tapas bars, you can order different sizes:</a:t>
            </a:r>
          </a:p>
          <a:p>
            <a:r>
              <a:rPr lang="en-US" sz="900" b="1" dirty="0">
                <a:latin typeface="Century Gothic" panose="020B0502020202020204" pitchFamily="34" charset="0"/>
              </a:rPr>
              <a:t>Tapa</a:t>
            </a:r>
            <a:r>
              <a:rPr lang="en-US" sz="900" dirty="0">
                <a:latin typeface="Century Gothic" panose="020B0502020202020204" pitchFamily="34" charset="0"/>
              </a:rPr>
              <a:t>: A small portion, often served with drinks.</a:t>
            </a:r>
          </a:p>
          <a:p>
            <a:r>
              <a:rPr lang="en-US" sz="900" b="1" dirty="0">
                <a:latin typeface="Century Gothic" panose="020B0502020202020204" pitchFamily="34" charset="0"/>
              </a:rPr>
              <a:t>Media </a:t>
            </a:r>
            <a:r>
              <a:rPr lang="en-US" sz="900" b="1" dirty="0" err="1">
                <a:latin typeface="Century Gothic" panose="020B0502020202020204" pitchFamily="34" charset="0"/>
              </a:rPr>
              <a:t>ración</a:t>
            </a:r>
            <a:r>
              <a:rPr lang="en-US" sz="900" dirty="0">
                <a:latin typeface="Century Gothic" panose="020B0502020202020204" pitchFamily="34" charset="0"/>
              </a:rPr>
              <a:t>: A half portion, good for sharing.</a:t>
            </a:r>
          </a:p>
          <a:p>
            <a:r>
              <a:rPr lang="en-US" sz="900" b="1" i="1" dirty="0" err="1">
                <a:latin typeface="Century Gothic" panose="020B0502020202020204" pitchFamily="34" charset="0"/>
              </a:rPr>
              <a:t>Ración</a:t>
            </a:r>
            <a:r>
              <a:rPr lang="en-US" sz="900" dirty="0">
                <a:latin typeface="Century Gothic" panose="020B0502020202020204" pitchFamily="34" charset="0"/>
              </a:rPr>
              <a:t>: A full portion, great for a group</a:t>
            </a:r>
          </a:p>
          <a:p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91493480-9697-F1E9-6A38-7AC64308A11B}"/>
              </a:ext>
            </a:extLst>
          </p:cNvPr>
          <p:cNvSpPr txBox="1"/>
          <p:nvPr/>
        </p:nvSpPr>
        <p:spPr>
          <a:xfrm>
            <a:off x="3112919" y="4497656"/>
            <a:ext cx="4204463" cy="100027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Verb phrases bank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Me </a:t>
            </a:r>
            <a:r>
              <a:rPr lang="en-GB" sz="1000" b="1" dirty="0" err="1">
                <a:latin typeface="Century Gothic" panose="020B0502020202020204" pitchFamily="34" charset="0"/>
              </a:rPr>
              <a:t>encanta</a:t>
            </a:r>
            <a:r>
              <a:rPr lang="en-GB" sz="1000" dirty="0">
                <a:latin typeface="Century Gothic" panose="020B0502020202020204" pitchFamily="34" charset="0"/>
              </a:rPr>
              <a:t> – I love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Me </a:t>
            </a:r>
            <a:r>
              <a:rPr lang="en-GB" sz="1000" b="1" dirty="0" err="1">
                <a:latin typeface="Century Gothic" panose="020B0502020202020204" pitchFamily="34" charset="0"/>
              </a:rPr>
              <a:t>gusta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I like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No me </a:t>
            </a:r>
            <a:r>
              <a:rPr lang="en-GB" sz="1000" b="1" dirty="0" err="1">
                <a:latin typeface="Century Gothic" panose="020B0502020202020204" pitchFamily="34" charset="0"/>
              </a:rPr>
              <a:t>gusta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I don’t like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Odio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I hate</a:t>
            </a:r>
          </a:p>
          <a:p>
            <a:r>
              <a:rPr lang="en-GB" sz="900" i="1" dirty="0">
                <a:latin typeface="Century Gothic" panose="020B0502020202020204" pitchFamily="34" charset="0"/>
              </a:rPr>
              <a:t>Use the article “the” before the tapa to express your likes and dislikes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6447EFAD-4743-42D0-2839-C2A8276BA225}"/>
              </a:ext>
            </a:extLst>
          </p:cNvPr>
          <p:cNvSpPr txBox="1"/>
          <p:nvPr/>
        </p:nvSpPr>
        <p:spPr>
          <a:xfrm>
            <a:off x="550143" y="4494932"/>
            <a:ext cx="2446620" cy="86177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que (queso, croquetas, </a:t>
            </a:r>
            <a:r>
              <a:rPr lang="en-GB" sz="1000" b="1" dirty="0" err="1">
                <a:latin typeface="Century Gothic" panose="020B0502020202020204" pitchFamily="34" charset="0"/>
              </a:rPr>
              <a:t>querías</a:t>
            </a:r>
            <a:r>
              <a:rPr lang="en-GB" sz="1000" b="1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lla</a:t>
            </a:r>
            <a:r>
              <a:rPr lang="en-GB" sz="1000" b="1" dirty="0">
                <a:latin typeface="Century Gothic" panose="020B0502020202020204" pitchFamily="34" charset="0"/>
              </a:rPr>
              <a:t> (tortilla)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zo (chorizo)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29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A90D1FA-97CC-8FB7-C641-6558E53DF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511" y="1217179"/>
            <a:ext cx="252000" cy="25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9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BCFF290-934F-63CE-00E7-6433AC8AED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5775" y="4615489"/>
            <a:ext cx="252000" cy="252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97" name="TextBox 4">
            <a:extLst>
              <a:ext uri="{FF2B5EF4-FFF2-40B4-BE49-F238E27FC236}">
                <a16:creationId xmlns:a16="http://schemas.microsoft.com/office/drawing/2014/main" id="{C7B5D97F-FF70-D3C0-284E-1D5126064C49}"/>
              </a:ext>
            </a:extLst>
          </p:cNvPr>
          <p:cNvSpPr txBox="1"/>
          <p:nvPr/>
        </p:nvSpPr>
        <p:spPr>
          <a:xfrm>
            <a:off x="5066655" y="1091123"/>
            <a:ext cx="2261360" cy="327782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Café role play phrases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Hola </a:t>
            </a:r>
            <a:r>
              <a:rPr lang="en-GB" sz="900" dirty="0">
                <a:latin typeface="Century Gothic" panose="020B0502020202020204" pitchFamily="34" charset="0"/>
              </a:rPr>
              <a:t>- hi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Buenos días</a:t>
            </a:r>
            <a:r>
              <a:rPr lang="en-GB" sz="900" dirty="0">
                <a:latin typeface="Century Gothic" panose="020B0502020202020204" pitchFamily="34" charset="0"/>
              </a:rPr>
              <a:t> – good morning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Buenas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tardes</a:t>
            </a:r>
            <a:r>
              <a:rPr lang="en-GB" sz="900" dirty="0">
                <a:latin typeface="Century Gothic" panose="020B0502020202020204" pitchFamily="34" charset="0"/>
              </a:rPr>
              <a:t> – good afternoon/evening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¿Que </a:t>
            </a:r>
            <a:r>
              <a:rPr lang="en-GB" sz="900" b="1" dirty="0" err="1">
                <a:latin typeface="Century Gothic" panose="020B0502020202020204" pitchFamily="34" charset="0"/>
              </a:rPr>
              <a:t>querías</a:t>
            </a:r>
            <a:r>
              <a:rPr lang="en-GB" sz="900" b="1" dirty="0">
                <a:latin typeface="Century Gothic" panose="020B0502020202020204" pitchFamily="34" charset="0"/>
              </a:rPr>
              <a:t>? </a:t>
            </a:r>
            <a:r>
              <a:rPr lang="en-GB" sz="900" dirty="0">
                <a:latin typeface="Century Gothic" panose="020B0502020202020204" pitchFamily="34" charset="0"/>
              </a:rPr>
              <a:t>– what would you like?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Quería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una</a:t>
            </a:r>
            <a:r>
              <a:rPr lang="en-GB" sz="900" b="1" dirty="0">
                <a:latin typeface="Century Gothic" panose="020B0502020202020204" pitchFamily="34" charset="0"/>
              </a:rPr>
              <a:t> tapa de… </a:t>
            </a:r>
            <a:r>
              <a:rPr lang="en-GB" sz="900" dirty="0">
                <a:latin typeface="Century Gothic" panose="020B0502020202020204" pitchFamily="34" charset="0"/>
              </a:rPr>
              <a:t>- I’d like a tapa of…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Quería</a:t>
            </a:r>
            <a:r>
              <a:rPr lang="en-GB" sz="900" b="1" dirty="0">
                <a:latin typeface="Century Gothic" panose="020B0502020202020204" pitchFamily="34" charset="0"/>
              </a:rPr>
              <a:t> dos tapas de… </a:t>
            </a:r>
            <a:r>
              <a:rPr lang="en-GB" sz="900" dirty="0">
                <a:latin typeface="Century Gothic" panose="020B0502020202020204" pitchFamily="34" charset="0"/>
              </a:rPr>
              <a:t>- I’d like two tapas of…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Por </a:t>
            </a:r>
            <a:r>
              <a:rPr lang="en-GB" sz="900" b="1" dirty="0" err="1">
                <a:latin typeface="Century Gothic" panose="020B0502020202020204" pitchFamily="34" charset="0"/>
              </a:rPr>
              <a:t>favor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- please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¿Y </a:t>
            </a:r>
            <a:r>
              <a:rPr lang="en-GB" sz="900" b="1" dirty="0" err="1">
                <a:latin typeface="Century Gothic" panose="020B0502020202020204" pitchFamily="34" charset="0"/>
              </a:rPr>
              <a:t>tú</a:t>
            </a:r>
            <a:r>
              <a:rPr lang="en-GB" sz="900" b="1" dirty="0">
                <a:latin typeface="Century Gothic" panose="020B0502020202020204" pitchFamily="34" charset="0"/>
              </a:rPr>
              <a:t>? </a:t>
            </a:r>
            <a:r>
              <a:rPr lang="en-GB" sz="900" dirty="0">
                <a:latin typeface="Century Gothic" panose="020B0502020202020204" pitchFamily="34" charset="0"/>
              </a:rPr>
              <a:t>– and you?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¿</a:t>
            </a:r>
            <a:r>
              <a:rPr lang="en-GB" sz="900" b="1" dirty="0" err="1">
                <a:latin typeface="Century Gothic" panose="020B0502020202020204" pitchFamily="34" charset="0"/>
              </a:rPr>
              <a:t>Cuánto</a:t>
            </a:r>
            <a:r>
              <a:rPr lang="en-GB" sz="900" b="1" dirty="0">
                <a:latin typeface="Century Gothic" panose="020B0502020202020204" pitchFamily="34" charset="0"/>
              </a:rPr>
              <a:t> es?</a:t>
            </a:r>
            <a:r>
              <a:rPr lang="en-GB" sz="900" dirty="0">
                <a:latin typeface="Century Gothic" panose="020B0502020202020204" pitchFamily="34" charset="0"/>
              </a:rPr>
              <a:t> – how much is it?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Son … euros con … </a:t>
            </a:r>
            <a:r>
              <a:rPr lang="en-GB" sz="900" b="1" dirty="0" err="1">
                <a:latin typeface="Century Gothic" panose="020B0502020202020204" pitchFamily="34" charset="0"/>
              </a:rPr>
              <a:t>céntimos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it’s…euros and…cents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¡Claro! </a:t>
            </a:r>
            <a:r>
              <a:rPr lang="en-GB" sz="900" dirty="0">
                <a:latin typeface="Century Gothic" panose="020B0502020202020204" pitchFamily="34" charset="0"/>
              </a:rPr>
              <a:t>– of course!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Muchas</a:t>
            </a:r>
            <a:r>
              <a:rPr lang="en-GB" sz="900" b="1" dirty="0">
                <a:latin typeface="Century Gothic" panose="020B0502020202020204" pitchFamily="34" charset="0"/>
              </a:rPr>
              <a:t> gracias </a:t>
            </a:r>
            <a:r>
              <a:rPr lang="en-GB" sz="900" dirty="0">
                <a:latin typeface="Century Gothic" panose="020B0502020202020204" pitchFamily="34" charset="0"/>
              </a:rPr>
              <a:t>– thank you very much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De nada </a:t>
            </a:r>
            <a:r>
              <a:rPr lang="en-GB" sz="900" dirty="0">
                <a:latin typeface="Century Gothic" panose="020B0502020202020204" pitchFamily="34" charset="0"/>
              </a:rPr>
              <a:t>– you are welcome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Adiós</a:t>
            </a:r>
            <a:r>
              <a:rPr lang="en-GB" sz="900" dirty="0">
                <a:latin typeface="Century Gothic" panose="020B0502020202020204" pitchFamily="34" charset="0"/>
              </a:rPr>
              <a:t> – good bye</a:t>
            </a:r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Hasta pronto</a:t>
            </a:r>
            <a:r>
              <a:rPr lang="en-GB" sz="900" dirty="0">
                <a:latin typeface="Century Gothic" panose="020B0502020202020204" pitchFamily="34" charset="0"/>
              </a:rPr>
              <a:t> – see you soon</a:t>
            </a:r>
          </a:p>
        </p:txBody>
      </p:sp>
      <p:pic>
        <p:nvPicPr>
          <p:cNvPr id="29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4FBB674-BE0E-A712-2E5A-426A3FCA6D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7944" y="1251775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526</TotalTime>
  <Words>388</Words>
  <Application>Microsoft Office PowerPoint</Application>
  <PresentationFormat>On-screen Show (4:3)</PresentationFormat>
  <Paragraphs>60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86</cp:revision>
  <cp:lastPrinted>2024-01-30T16:23:43Z</cp:lastPrinted>
  <dcterms:created xsi:type="dcterms:W3CDTF">2019-08-20T09:39:52Z</dcterms:created>
  <dcterms:modified xsi:type="dcterms:W3CDTF">2025-09-23T11:16:56Z</dcterms:modified>
</cp:coreProperties>
</file>