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65B1D-3DDC-47CB-92DE-1B355F8FAFDE}" v="1" dt="2024-10-02T08:54:15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orange border&#10;&#10;Description automatically generated">
            <a:extLst>
              <a:ext uri="{FF2B5EF4-FFF2-40B4-BE49-F238E27FC236}">
                <a16:creationId xmlns:a16="http://schemas.microsoft.com/office/drawing/2014/main" id="{FDF473F1-CCE4-E879-8E3D-3C35602962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s, drawing, food&#10;&#10;Description automatically generated">
            <a:extLst>
              <a:ext uri="{FF2B5EF4-FFF2-40B4-BE49-F238E27FC236}">
                <a16:creationId xmlns:a16="http://schemas.microsoft.com/office/drawing/2014/main" id="{300A60E4-E564-E19C-D804-3006D1C1F6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340" y="265844"/>
            <a:ext cx="1081686" cy="7211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296584" y="976016"/>
            <a:ext cx="3569001" cy="289310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Numbers to 11- 20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once </a:t>
            </a:r>
            <a:r>
              <a:rPr lang="en-GB" sz="1400" dirty="0">
                <a:latin typeface="Century Gothic" panose="020B0502020202020204" pitchFamily="34" charset="0"/>
              </a:rPr>
              <a:t>– eleven 11 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doce</a:t>
            </a:r>
            <a:r>
              <a:rPr lang="en-GB" sz="1400" dirty="0">
                <a:latin typeface="Century Gothic" panose="020B0502020202020204" pitchFamily="34" charset="0"/>
              </a:rPr>
              <a:t> – twelve 12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trece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thirteen 13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catorce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fourteen 14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quince </a:t>
            </a:r>
            <a:r>
              <a:rPr lang="en-GB" sz="1400" dirty="0">
                <a:latin typeface="Century Gothic" panose="020B0502020202020204" pitchFamily="34" charset="0"/>
              </a:rPr>
              <a:t>– fifteen 15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dieciséis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sixteen 16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diecisiete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seventeen 17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dieciocho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eighteen 18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diecinueve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nineteen 19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veinte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twenty 20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296584" y="3926911"/>
            <a:ext cx="3569000" cy="138499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¿</a:t>
            </a:r>
            <a:r>
              <a:rPr lang="en-GB" sz="1400" b="1" dirty="0" err="1">
                <a:latin typeface="Century Gothic" panose="020B0502020202020204" pitchFamily="34" charset="0"/>
              </a:rPr>
              <a:t>Cuántos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años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tienes</a:t>
            </a:r>
            <a:r>
              <a:rPr lang="en-GB" sz="1400" b="1" dirty="0">
                <a:latin typeface="Century Gothic" panose="020B0502020202020204" pitchFamily="34" charset="0"/>
              </a:rPr>
              <a:t> ?-</a:t>
            </a:r>
            <a:r>
              <a:rPr lang="en-GB" sz="1400" dirty="0">
                <a:latin typeface="Century Gothic" panose="020B0502020202020204" pitchFamily="34" charset="0"/>
              </a:rPr>
              <a:t> How old are you?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Tengo … </a:t>
            </a:r>
            <a:r>
              <a:rPr lang="en-GB" sz="1400" b="1" dirty="0" err="1">
                <a:latin typeface="Century Gothic" panose="020B0502020202020204" pitchFamily="34" charset="0"/>
              </a:rPr>
              <a:t>años</a:t>
            </a:r>
            <a:r>
              <a:rPr lang="en-GB" sz="1400" b="1" dirty="0">
                <a:latin typeface="Century Gothic" panose="020B0502020202020204" pitchFamily="34" charset="0"/>
              </a:rPr>
              <a:t>. </a:t>
            </a:r>
            <a:r>
              <a:rPr lang="en-GB" sz="1400" dirty="0">
                <a:latin typeface="Century Gothic" panose="020B0502020202020204" pitchFamily="34" charset="0"/>
              </a:rPr>
              <a:t>– I am … years old.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72029-499B-4E26-BBA2-6A6D5E33B3D7}"/>
              </a:ext>
            </a:extLst>
          </p:cNvPr>
          <p:cNvSpPr txBox="1"/>
          <p:nvPr/>
        </p:nvSpPr>
        <p:spPr>
          <a:xfrm>
            <a:off x="296584" y="5402616"/>
            <a:ext cx="3539612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In English we ask people “how old are you?” and in Spanish we ask what age “</a:t>
            </a:r>
            <a:r>
              <a:rPr lang="en-GB" sz="1400" b="1" i="1" dirty="0">
                <a:latin typeface="Century Gothic" panose="020B0502020202020204" pitchFamily="34" charset="0"/>
              </a:rPr>
              <a:t>how many years do you have?</a:t>
            </a:r>
            <a:r>
              <a:rPr lang="en-GB" sz="1400" dirty="0">
                <a:latin typeface="Century Gothic" panose="020B0502020202020204" pitchFamily="34" charset="0"/>
              </a:rPr>
              <a:t>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976DF-A6FA-7578-B5A3-2C9775224448}"/>
              </a:ext>
            </a:extLst>
          </p:cNvPr>
          <p:cNvSpPr txBox="1"/>
          <p:nvPr/>
        </p:nvSpPr>
        <p:spPr>
          <a:xfrm>
            <a:off x="3515004" y="387968"/>
            <a:ext cx="5161991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Knowledge organiser: Carnival and numbers</a:t>
            </a:r>
          </a:p>
        </p:txBody>
      </p:sp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D16D782F-0A17-9E26-74A7-89D9978253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85" y="165063"/>
            <a:ext cx="920288" cy="9202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8044774" y="1183733"/>
            <a:ext cx="3821252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Fact Bank</a:t>
            </a:r>
          </a:p>
          <a:p>
            <a:r>
              <a:rPr lang="es-ES" sz="1400" dirty="0" err="1">
                <a:latin typeface="Century Gothic" panose="020B0502020202020204" pitchFamily="34" charset="0"/>
              </a:rPr>
              <a:t>During</a:t>
            </a:r>
            <a:r>
              <a:rPr lang="es-ES" sz="1400" dirty="0">
                <a:latin typeface="Century Gothic" panose="020B0502020202020204" pitchFamily="34" charset="0"/>
              </a:rPr>
              <a:t> </a:t>
            </a:r>
            <a:r>
              <a:rPr lang="es-ES" sz="1400" dirty="0" err="1">
                <a:latin typeface="Century Gothic" panose="020B0502020202020204" pitchFamily="34" charset="0"/>
              </a:rPr>
              <a:t>Carnival</a:t>
            </a:r>
            <a:r>
              <a:rPr lang="es-ES" sz="1400" dirty="0">
                <a:latin typeface="Century Gothic" panose="020B0502020202020204" pitchFamily="34" charset="0"/>
              </a:rPr>
              <a:t> time in </a:t>
            </a:r>
            <a:r>
              <a:rPr lang="es-ES" sz="1400" dirty="0" err="1">
                <a:latin typeface="Century Gothic" panose="020B0502020202020204" pitchFamily="34" charset="0"/>
              </a:rPr>
              <a:t>Spain</a:t>
            </a:r>
            <a:r>
              <a:rPr lang="es-ES" sz="1400" dirty="0">
                <a:latin typeface="Century Gothic" panose="020B0502020202020204" pitchFamily="34" charset="0"/>
              </a:rPr>
              <a:t>, </a:t>
            </a:r>
            <a:r>
              <a:rPr lang="es-ES" sz="1400" dirty="0" err="1">
                <a:latin typeface="Century Gothic" panose="020B0502020202020204" pitchFamily="34" charset="0"/>
              </a:rPr>
              <a:t>people</a:t>
            </a:r>
            <a:r>
              <a:rPr lang="es-ES" sz="1400" dirty="0">
                <a:latin typeface="Century Gothic" panose="020B0502020202020204" pitchFamily="34" charset="0"/>
              </a:rPr>
              <a:t> </a:t>
            </a:r>
            <a:r>
              <a:rPr lang="es-ES" sz="1400" dirty="0" err="1">
                <a:latin typeface="Century Gothic" panose="020B0502020202020204" pitchFamily="34" charset="0"/>
              </a:rPr>
              <a:t>celebrate</a:t>
            </a:r>
            <a:r>
              <a:rPr lang="es-ES" sz="1400" dirty="0">
                <a:latin typeface="Century Gothic" panose="020B0502020202020204" pitchFamily="34" charset="0"/>
              </a:rPr>
              <a:t> “Carnaval” </a:t>
            </a:r>
            <a:r>
              <a:rPr lang="es-ES" sz="1400" dirty="0" err="1">
                <a:latin typeface="Century Gothic" panose="020B0502020202020204" pitchFamily="34" charset="0"/>
              </a:rPr>
              <a:t>by</a:t>
            </a:r>
            <a:r>
              <a:rPr lang="es-ES" sz="1400" dirty="0">
                <a:latin typeface="Century Gothic" panose="020B0502020202020204" pitchFamily="34" charset="0"/>
              </a:rPr>
              <a:t> </a:t>
            </a:r>
            <a:r>
              <a:rPr lang="es-ES" sz="1400" dirty="0" err="1">
                <a:latin typeface="Century Gothic" panose="020B0502020202020204" pitchFamily="34" charset="0"/>
              </a:rPr>
              <a:t>dressing</a:t>
            </a:r>
            <a:r>
              <a:rPr lang="es-ES" sz="1400" dirty="0">
                <a:latin typeface="Century Gothic" panose="020B0502020202020204" pitchFamily="34" charset="0"/>
              </a:rPr>
              <a:t> up, </a:t>
            </a:r>
            <a:r>
              <a:rPr lang="es-ES" sz="1400" dirty="0" err="1">
                <a:latin typeface="Century Gothic" panose="020B0502020202020204" pitchFamily="34" charset="0"/>
              </a:rPr>
              <a:t>singing</a:t>
            </a:r>
            <a:r>
              <a:rPr lang="es-ES" sz="1400" dirty="0">
                <a:latin typeface="Century Gothic" panose="020B0502020202020204" pitchFamily="34" charset="0"/>
              </a:rPr>
              <a:t>, </a:t>
            </a:r>
            <a:r>
              <a:rPr lang="es-ES" sz="1400" dirty="0" err="1">
                <a:latin typeface="Century Gothic" panose="020B0502020202020204" pitchFamily="34" charset="0"/>
              </a:rPr>
              <a:t>dancing</a:t>
            </a:r>
            <a:r>
              <a:rPr lang="es-ES" sz="1400" dirty="0">
                <a:latin typeface="Century Gothic" panose="020B0502020202020204" pitchFamily="34" charset="0"/>
              </a:rPr>
              <a:t>, and </a:t>
            </a:r>
            <a:r>
              <a:rPr lang="es-ES" sz="1400" dirty="0" err="1">
                <a:latin typeface="Century Gothic" panose="020B0502020202020204" pitchFamily="34" charset="0"/>
              </a:rPr>
              <a:t>having</a:t>
            </a:r>
            <a:r>
              <a:rPr lang="es-ES" sz="1400" dirty="0">
                <a:latin typeface="Century Gothic" panose="020B0502020202020204" pitchFamily="34" charset="0"/>
              </a:rPr>
              <a:t> a </a:t>
            </a:r>
            <a:r>
              <a:rPr lang="es-ES" sz="1400" dirty="0" err="1">
                <a:latin typeface="Century Gothic" panose="020B0502020202020204" pitchFamily="34" charset="0"/>
              </a:rPr>
              <a:t>good</a:t>
            </a:r>
            <a:r>
              <a:rPr lang="es-ES" sz="1400" dirty="0">
                <a:latin typeface="Century Gothic" panose="020B0502020202020204" pitchFamily="34" charset="0"/>
              </a:rPr>
              <a:t> time!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39B1F6-2D3A-3437-0513-9CE062D5977F}"/>
              </a:ext>
            </a:extLst>
          </p:cNvPr>
          <p:cNvSpPr txBox="1"/>
          <p:nvPr/>
        </p:nvSpPr>
        <p:spPr>
          <a:xfrm>
            <a:off x="3989081" y="5094839"/>
            <a:ext cx="6013621" cy="138499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Phonics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ce</a:t>
            </a:r>
            <a:r>
              <a:rPr lang="en-GB" sz="1400" b="1" dirty="0">
                <a:latin typeface="Century Gothic" panose="020B0502020202020204" pitchFamily="34" charset="0"/>
              </a:rPr>
              <a:t>” </a:t>
            </a:r>
            <a:r>
              <a:rPr lang="en-GB" sz="1400" dirty="0">
                <a:latin typeface="Century Gothic" panose="020B0502020202020204" pitchFamily="34" charset="0"/>
              </a:rPr>
              <a:t>(on</a:t>
            </a:r>
            <a:r>
              <a:rPr lang="en-GB" sz="1400" b="1" dirty="0">
                <a:latin typeface="Century Gothic" panose="020B0502020202020204" pitchFamily="34" charset="0"/>
              </a:rPr>
              <a:t>ce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do</a:t>
            </a:r>
            <a:r>
              <a:rPr lang="en-GB" sz="1400" b="1" dirty="0" err="1">
                <a:latin typeface="Century Gothic" panose="020B0502020202020204" pitchFamily="34" charset="0"/>
              </a:rPr>
              <a:t>ce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tre</a:t>
            </a:r>
            <a:r>
              <a:rPr lang="en-GB" sz="1400" b="1" dirty="0" err="1">
                <a:latin typeface="Century Gothic" panose="020B0502020202020204" pitchFamily="34" charset="0"/>
              </a:rPr>
              <a:t>ce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cator</a:t>
            </a:r>
            <a:r>
              <a:rPr lang="en-GB" sz="1400" b="1" dirty="0" err="1">
                <a:latin typeface="Century Gothic" panose="020B0502020202020204" pitchFamily="34" charset="0"/>
              </a:rPr>
              <a:t>ce</a:t>
            </a:r>
            <a:r>
              <a:rPr lang="en-GB" sz="1400" dirty="0">
                <a:latin typeface="Century Gothic" panose="020B0502020202020204" pitchFamily="34" charset="0"/>
              </a:rPr>
              <a:t>, quin</a:t>
            </a:r>
            <a:r>
              <a:rPr lang="en-GB" sz="1400" b="1" dirty="0">
                <a:latin typeface="Century Gothic" panose="020B0502020202020204" pitchFamily="34" charset="0"/>
              </a:rPr>
              <a:t>ce, ce</a:t>
            </a:r>
            <a:r>
              <a:rPr lang="en-GB" sz="1400" dirty="0">
                <a:latin typeface="Century Gothic" panose="020B0502020202020204" pitchFamily="34" charset="0"/>
              </a:rPr>
              <a:t>sta)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ie</a:t>
            </a:r>
            <a:r>
              <a:rPr lang="en-GB" sz="1400" dirty="0">
                <a:latin typeface="Century Gothic" panose="020B0502020202020204" pitchFamily="34" charset="0"/>
              </a:rPr>
              <a:t>” (</a:t>
            </a:r>
            <a:r>
              <a:rPr lang="en-GB" sz="1400" dirty="0" err="1">
                <a:latin typeface="Century Gothic" panose="020B0502020202020204" pitchFamily="34" charset="0"/>
              </a:rPr>
              <a:t>d</a:t>
            </a:r>
            <a:r>
              <a:rPr lang="en-GB" sz="1400" b="1" dirty="0" err="1">
                <a:latin typeface="Century Gothic" panose="020B0502020202020204" pitchFamily="34" charset="0"/>
              </a:rPr>
              <a:t>ie</a:t>
            </a:r>
            <a:r>
              <a:rPr lang="en-GB" sz="1400" dirty="0" err="1">
                <a:latin typeface="Century Gothic" panose="020B0502020202020204" pitchFamily="34" charset="0"/>
              </a:rPr>
              <a:t>ciséis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d</a:t>
            </a:r>
            <a:r>
              <a:rPr lang="en-GB" sz="1400" b="1" dirty="0" err="1">
                <a:latin typeface="Century Gothic" panose="020B0502020202020204" pitchFamily="34" charset="0"/>
              </a:rPr>
              <a:t>ie</a:t>
            </a:r>
            <a:r>
              <a:rPr lang="en-GB" sz="1400" dirty="0" err="1">
                <a:latin typeface="Century Gothic" panose="020B0502020202020204" pitchFamily="34" charset="0"/>
              </a:rPr>
              <a:t>cisiete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“ca”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b="1" dirty="0" err="1">
                <a:latin typeface="Century Gothic" panose="020B0502020202020204" pitchFamily="34" charset="0"/>
              </a:rPr>
              <a:t>ca</a:t>
            </a:r>
            <a:r>
              <a:rPr lang="en-GB" sz="1400" dirty="0" err="1">
                <a:latin typeface="Century Gothic" panose="020B0502020202020204" pitchFamily="34" charset="0"/>
              </a:rPr>
              <a:t>torce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más</a:t>
            </a:r>
            <a:r>
              <a:rPr lang="en-GB" sz="1400" b="1" dirty="0" err="1">
                <a:latin typeface="Century Gothic" panose="020B0502020202020204" pitchFamily="34" charset="0"/>
              </a:rPr>
              <a:t>ca</a:t>
            </a:r>
            <a:r>
              <a:rPr lang="en-GB" sz="1400" dirty="0" err="1">
                <a:latin typeface="Century Gothic" panose="020B0502020202020204" pitchFamily="34" charset="0"/>
              </a:rPr>
              <a:t>ra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“quin”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b="1" dirty="0">
                <a:latin typeface="Century Gothic" panose="020B0502020202020204" pitchFamily="34" charset="0"/>
              </a:rPr>
              <a:t>quin</a:t>
            </a:r>
            <a:r>
              <a:rPr lang="en-GB" sz="1400" dirty="0">
                <a:latin typeface="Century Gothic" panose="020B0502020202020204" pitchFamily="34" charset="0"/>
              </a:rPr>
              <a:t>ce)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2D031-9A15-D53E-85A1-A31C4C3A12FE}"/>
              </a:ext>
            </a:extLst>
          </p:cNvPr>
          <p:cNvSpPr txBox="1"/>
          <p:nvPr/>
        </p:nvSpPr>
        <p:spPr>
          <a:xfrm>
            <a:off x="3991164" y="2866749"/>
            <a:ext cx="3902804" cy="203132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Easter vocabulary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cesta</a:t>
            </a:r>
            <a:r>
              <a:rPr lang="en-GB" sz="1400" dirty="0">
                <a:latin typeface="Century Gothic" panose="020B0502020202020204" pitchFamily="34" charset="0"/>
              </a:rPr>
              <a:t>– a basket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huevo </a:t>
            </a:r>
            <a:r>
              <a:rPr lang="en-GB" sz="1400" dirty="0">
                <a:latin typeface="Century Gothic" panose="020B0502020202020204" pitchFamily="34" charset="0"/>
              </a:rPr>
              <a:t>– an egg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pollito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a chick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flor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a flower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conejo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a rabbit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¡</a:t>
            </a:r>
            <a:r>
              <a:rPr lang="en-GB" sz="1400" b="1" dirty="0" err="1">
                <a:latin typeface="Century Gothic" panose="020B0502020202020204" pitchFamily="34" charset="0"/>
              </a:rPr>
              <a:t>Felices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Pascuas</a:t>
            </a:r>
            <a:r>
              <a:rPr lang="en-GB" sz="1400" b="1" dirty="0">
                <a:latin typeface="Century Gothic" panose="020B0502020202020204" pitchFamily="34" charset="0"/>
              </a:rPr>
              <a:t>! </a:t>
            </a:r>
            <a:r>
              <a:rPr lang="en-GB" sz="1400" dirty="0">
                <a:latin typeface="Century Gothic" panose="020B0502020202020204" pitchFamily="34" charset="0"/>
              </a:rPr>
              <a:t>– Happy Easter!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DC573-C6AF-4B59-0878-888E8BD3EB21}"/>
              </a:ext>
            </a:extLst>
          </p:cNvPr>
          <p:cNvSpPr txBox="1"/>
          <p:nvPr/>
        </p:nvSpPr>
        <p:spPr>
          <a:xfrm>
            <a:off x="8044773" y="2497416"/>
            <a:ext cx="3821253" cy="246221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Fact Bank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Easter in Spain is famous for its “</a:t>
            </a:r>
            <a:r>
              <a:rPr lang="en-GB" sz="1400" b="1" dirty="0">
                <a:latin typeface="Century Gothic" panose="020B0502020202020204" pitchFamily="34" charset="0"/>
              </a:rPr>
              <a:t>Semana Santa </a:t>
            </a:r>
            <a:r>
              <a:rPr lang="en-GB" sz="1400" dirty="0">
                <a:latin typeface="Century Gothic" panose="020B0502020202020204" pitchFamily="34" charset="0"/>
              </a:rPr>
              <a:t>(Holy Week) processions. Local brotherhoods called “</a:t>
            </a:r>
            <a:r>
              <a:rPr lang="en-GB" sz="1400" b="1" dirty="0" err="1">
                <a:latin typeface="Century Gothic" panose="020B0502020202020204" pitchFamily="34" charset="0"/>
              </a:rPr>
              <a:t>cofradías</a:t>
            </a:r>
            <a:r>
              <a:rPr lang="en-GB" sz="1400" b="1" dirty="0">
                <a:latin typeface="Century Gothic" panose="020B0502020202020204" pitchFamily="34" charset="0"/>
              </a:rPr>
              <a:t>” </a:t>
            </a:r>
            <a:r>
              <a:rPr lang="en-GB" sz="1400" dirty="0">
                <a:latin typeface="Century Gothic" panose="020B0502020202020204" pitchFamily="34" charset="0"/>
              </a:rPr>
              <a:t>carry large, decorated floats (</a:t>
            </a:r>
            <a:r>
              <a:rPr lang="en-GB" sz="1400" b="1" dirty="0">
                <a:latin typeface="Century Gothic" panose="020B0502020202020204" pitchFamily="34" charset="0"/>
              </a:rPr>
              <a:t>pasos</a:t>
            </a:r>
            <a:r>
              <a:rPr lang="en-GB" sz="1400" dirty="0">
                <a:latin typeface="Century Gothic" panose="020B0502020202020204" pitchFamily="34" charset="0"/>
              </a:rPr>
              <a:t>) with statues of Jesus and Mary through the streets. People dress in traditional robes, and tall, pointed hoods. It’s a time for families to come together, watch the processions and sometimes eat special treats.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CE11D-D99B-C8ED-F61B-CB931F49AA58}"/>
              </a:ext>
            </a:extLst>
          </p:cNvPr>
          <p:cNvSpPr txBox="1"/>
          <p:nvPr/>
        </p:nvSpPr>
        <p:spPr>
          <a:xfrm>
            <a:off x="3989082" y="1183733"/>
            <a:ext cx="3902805" cy="138499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Carnival time Bank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El Carnaval </a:t>
            </a:r>
            <a:r>
              <a:rPr lang="en-GB" sz="1400" dirty="0">
                <a:latin typeface="Century Gothic" panose="020B0502020202020204" pitchFamily="34" charset="0"/>
              </a:rPr>
              <a:t>– Carnival 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máscara</a:t>
            </a:r>
            <a:r>
              <a:rPr lang="en-GB" sz="1400" dirty="0">
                <a:latin typeface="Century Gothic" panose="020B0502020202020204" pitchFamily="34" charset="0"/>
              </a:rPr>
              <a:t>– a mask 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filloas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crepes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02ADA8A-5A71-BA88-F2DF-216CBE260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10984" y="1252484"/>
            <a:ext cx="487363" cy="487363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F1DAD81-A54C-5DC6-31C7-E65B193A55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67302" y="4154799"/>
            <a:ext cx="487363" cy="487363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E9C0C2F-AB94-AC8C-F7BB-1F7988862F3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995891" y="1494174"/>
            <a:ext cx="487363" cy="487363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DD8B929-56F1-F6A0-015F-BE361DBA67A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96851" y="3229479"/>
            <a:ext cx="487363" cy="487363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43E142E-5361-34E9-203B-54EF2B52616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291411" y="5186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292</Words>
  <Application>Microsoft Office PowerPoint</Application>
  <PresentationFormat>Widescreen</PresentationFormat>
  <Paragraphs>44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55</cp:revision>
  <cp:lastPrinted>2019-12-01T14:04:10Z</cp:lastPrinted>
  <dcterms:created xsi:type="dcterms:W3CDTF">2019-08-20T09:39:52Z</dcterms:created>
  <dcterms:modified xsi:type="dcterms:W3CDTF">2025-02-26T12:33:37Z</dcterms:modified>
</cp:coreProperties>
</file>