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36FC5-C84B-42F9-9647-C2B651459269}" v="1" dt="2024-11-01T13:28:5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FDF473F1-CCE4-E879-8E3D-3C35602962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300A60E4-E564-E19C-D804-3006D1C1F6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40" y="265844"/>
            <a:ext cx="1081686" cy="721124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85" y="165063"/>
            <a:ext cx="920288" cy="9202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C6B3CF-5832-7940-7DE9-443D8DF43712}"/>
              </a:ext>
            </a:extLst>
          </p:cNvPr>
          <p:cNvSpPr txBox="1"/>
          <p:nvPr/>
        </p:nvSpPr>
        <p:spPr>
          <a:xfrm>
            <a:off x="3796332" y="347191"/>
            <a:ext cx="4599336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The Hungry Giant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37BF8-FA97-AD1D-31EC-E6E8A7C75545}"/>
              </a:ext>
            </a:extLst>
          </p:cNvPr>
          <p:cNvSpPr txBox="1"/>
          <p:nvPr/>
        </p:nvSpPr>
        <p:spPr>
          <a:xfrm>
            <a:off x="574399" y="1351051"/>
            <a:ext cx="3821252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“At the doctors” Questions and Answers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Qué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pasa</a:t>
            </a:r>
            <a:r>
              <a:rPr lang="en-GB" sz="1400" b="1" dirty="0">
                <a:latin typeface="Century Gothic" panose="020B0502020202020204" pitchFamily="34" charset="0"/>
              </a:rPr>
              <a:t>?- </a:t>
            </a:r>
            <a:r>
              <a:rPr lang="en-GB" sz="1400" dirty="0">
                <a:latin typeface="Century Gothic" panose="020B0502020202020204" pitchFamily="34" charset="0"/>
              </a:rPr>
              <a:t>What’s wrong?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No me </a:t>
            </a:r>
            <a:r>
              <a:rPr lang="en-GB" sz="1400" b="1" dirty="0" err="1">
                <a:latin typeface="Century Gothic" panose="020B0502020202020204" pitchFamily="34" charset="0"/>
              </a:rPr>
              <a:t>siento</a:t>
            </a:r>
            <a:r>
              <a:rPr lang="en-GB" sz="1400" b="1" dirty="0">
                <a:latin typeface="Century Gothic" panose="020B0502020202020204" pitchFamily="34" charset="0"/>
              </a:rPr>
              <a:t> bien- </a:t>
            </a:r>
            <a:r>
              <a:rPr lang="en-GB" sz="1400" dirty="0">
                <a:latin typeface="Century Gothic" panose="020B0502020202020204" pitchFamily="34" charset="0"/>
              </a:rPr>
              <a:t>I don’t feel well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duele</a:t>
            </a:r>
            <a:r>
              <a:rPr lang="en-GB" sz="1400" b="1" dirty="0">
                <a:latin typeface="Century Gothic" panose="020B0502020202020204" pitchFamily="34" charset="0"/>
              </a:rPr>
              <a:t> la cabeza - </a:t>
            </a:r>
            <a:r>
              <a:rPr lang="en-GB" sz="1400" dirty="0">
                <a:latin typeface="Century Gothic" panose="020B0502020202020204" pitchFamily="34" charset="0"/>
              </a:rPr>
              <a:t>I have a headache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duele</a:t>
            </a:r>
            <a:r>
              <a:rPr lang="en-GB" sz="1400" b="1" dirty="0">
                <a:latin typeface="Century Gothic" panose="020B0502020202020204" pitchFamily="34" charset="0"/>
              </a:rPr>
              <a:t> la </a:t>
            </a:r>
            <a:r>
              <a:rPr lang="en-GB" sz="1400" b="1" dirty="0" err="1">
                <a:latin typeface="Century Gothic" panose="020B0502020202020204" pitchFamily="34" charset="0"/>
              </a:rPr>
              <a:t>muela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I have toothache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duele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oído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I have earache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duele</a:t>
            </a:r>
            <a:r>
              <a:rPr lang="en-GB" sz="1400" b="1" dirty="0">
                <a:latin typeface="Century Gothic" panose="020B0502020202020204" pitchFamily="34" charset="0"/>
              </a:rPr>
              <a:t> la </a:t>
            </a:r>
            <a:r>
              <a:rPr lang="en-GB" sz="1400" b="1" dirty="0" err="1">
                <a:latin typeface="Century Gothic" panose="020B0502020202020204" pitchFamily="34" charset="0"/>
              </a:rPr>
              <a:t>barriga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- I have tummy ache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rompí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brazo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I broke my 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2F374-3D3F-8196-E204-C826613089C9}"/>
              </a:ext>
            </a:extLst>
          </p:cNvPr>
          <p:cNvSpPr txBox="1"/>
          <p:nvPr/>
        </p:nvSpPr>
        <p:spPr>
          <a:xfrm>
            <a:off x="2847354" y="347412"/>
            <a:ext cx="6497291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At the doctors and Jungle animals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DC55D-DD71-A533-1376-871AF1824876}"/>
              </a:ext>
            </a:extLst>
          </p:cNvPr>
          <p:cNvSpPr txBox="1"/>
          <p:nvPr/>
        </p:nvSpPr>
        <p:spPr>
          <a:xfrm>
            <a:off x="8271607" y="2597510"/>
            <a:ext cx="3462191" cy="37548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Adjectives agree with the noun they describe. The spelling of the same adjective can change if you are describing a masculine (</a:t>
            </a:r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) noun or a feminine(</a:t>
            </a:r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dirty="0">
                <a:latin typeface="Century Gothic" panose="020B0502020202020204" pitchFamily="34" charset="0"/>
              </a:rPr>
              <a:t>) noun.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For example :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small : </a:t>
            </a:r>
            <a:r>
              <a:rPr lang="en-GB" sz="1400" b="1" dirty="0" err="1">
                <a:latin typeface="Century Gothic" panose="020B0502020202020204" pitchFamily="34" charset="0"/>
              </a:rPr>
              <a:t>pequeño</a:t>
            </a:r>
            <a:r>
              <a:rPr lang="en-GB" sz="1400" dirty="0">
                <a:latin typeface="Century Gothic" panose="020B0502020202020204" pitchFamily="34" charset="0"/>
              </a:rPr>
              <a:t> &gt; </a:t>
            </a:r>
            <a:r>
              <a:rPr lang="en-GB" sz="1400" b="1" dirty="0" err="1">
                <a:latin typeface="Century Gothic" panose="020B0502020202020204" pitchFamily="34" charset="0"/>
              </a:rPr>
              <a:t>pequeña</a:t>
            </a:r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tall: </a:t>
            </a:r>
            <a:r>
              <a:rPr lang="en-GB" sz="1400" b="1" dirty="0">
                <a:latin typeface="Century Gothic" panose="020B0502020202020204" pitchFamily="34" charset="0"/>
              </a:rPr>
              <a:t>alto</a:t>
            </a:r>
            <a:r>
              <a:rPr lang="en-GB" sz="1400" dirty="0">
                <a:latin typeface="Century Gothic" panose="020B0502020202020204" pitchFamily="34" charset="0"/>
              </a:rPr>
              <a:t>  &gt;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alta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long: </a:t>
            </a:r>
            <a:r>
              <a:rPr lang="en-GB" sz="1400" b="1" dirty="0">
                <a:latin typeface="Century Gothic" panose="020B0502020202020204" pitchFamily="34" charset="0"/>
              </a:rPr>
              <a:t>largo</a:t>
            </a:r>
            <a:r>
              <a:rPr lang="en-GB" sz="1400" dirty="0">
                <a:latin typeface="Century Gothic" panose="020B0502020202020204" pitchFamily="34" charset="0"/>
              </a:rPr>
              <a:t> &gt; </a:t>
            </a:r>
            <a:r>
              <a:rPr lang="en-GB" sz="1400" b="1" dirty="0" err="1">
                <a:latin typeface="Century Gothic" panose="020B0502020202020204" pitchFamily="34" charset="0"/>
              </a:rPr>
              <a:t>larga</a:t>
            </a:r>
            <a:endParaRPr lang="en-GB" sz="1400" b="1" u="sng" dirty="0">
              <a:latin typeface="Century Gothic" panose="020B0502020202020204" pitchFamily="34" charset="0"/>
            </a:endParaRP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Una </a:t>
            </a:r>
            <a:r>
              <a:rPr lang="en-GB" sz="1400" b="1" dirty="0" err="1">
                <a:latin typeface="Century Gothic" panose="020B0502020202020204" pitchFamily="34" charset="0"/>
              </a:rPr>
              <a:t>jirafa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alta.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elefante</a:t>
            </a:r>
            <a:r>
              <a:rPr lang="en-GB" sz="1400" b="1" dirty="0">
                <a:latin typeface="Century Gothic" panose="020B0502020202020204" pitchFamily="34" charset="0"/>
              </a:rPr>
              <a:t> es alto.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Una </a:t>
            </a:r>
            <a:r>
              <a:rPr lang="en-GB" sz="1400" b="1" dirty="0" err="1">
                <a:latin typeface="Century Gothic" panose="020B0502020202020204" pitchFamily="34" charset="0"/>
              </a:rPr>
              <a:t>serpiente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larga</a:t>
            </a:r>
            <a:r>
              <a:rPr lang="en-GB" sz="14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loro es </a:t>
            </a:r>
            <a:r>
              <a:rPr lang="en-GB" sz="1400" b="1" dirty="0" err="1">
                <a:latin typeface="Century Gothic" panose="020B0502020202020204" pitchFamily="34" charset="0"/>
              </a:rPr>
              <a:t>pequeño</a:t>
            </a:r>
            <a:r>
              <a:rPr lang="en-GB" sz="14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2447A-EBA0-709C-65C2-035AECC93079}"/>
              </a:ext>
            </a:extLst>
          </p:cNvPr>
          <p:cNvSpPr txBox="1"/>
          <p:nvPr/>
        </p:nvSpPr>
        <p:spPr>
          <a:xfrm>
            <a:off x="511208" y="4815338"/>
            <a:ext cx="3821252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“ji”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ji</a:t>
            </a:r>
            <a:r>
              <a:rPr lang="en-GB" sz="1400" dirty="0" err="1">
                <a:latin typeface="Century Gothic" panose="020B0502020202020204" pitchFamily="34" charset="0"/>
              </a:rPr>
              <a:t>rafa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gre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ti</a:t>
            </a:r>
            <a:r>
              <a:rPr lang="en-GB" sz="1400" b="1" dirty="0" err="1">
                <a:latin typeface="Century Gothic" panose="020B0502020202020204" pitchFamily="34" charset="0"/>
              </a:rPr>
              <a:t>gre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pien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ser</a:t>
            </a:r>
            <a:r>
              <a:rPr lang="en-GB" sz="1400" b="1" dirty="0" err="1">
                <a:latin typeface="Century Gothic" panose="020B0502020202020204" pitchFamily="34" charset="0"/>
              </a:rPr>
              <a:t>pien</a:t>
            </a:r>
            <a:r>
              <a:rPr lang="en-GB" sz="1400" dirty="0" err="1">
                <a:latin typeface="Century Gothic" panose="020B0502020202020204" pitchFamily="34" charset="0"/>
              </a:rPr>
              <a:t>te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32D79-5CAA-6E0A-936E-D4C7F3B5B6D2}"/>
              </a:ext>
            </a:extLst>
          </p:cNvPr>
          <p:cNvSpPr txBox="1"/>
          <p:nvPr/>
        </p:nvSpPr>
        <p:spPr>
          <a:xfrm>
            <a:off x="4700678" y="4549676"/>
            <a:ext cx="3474437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Adjectives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pequeño</a:t>
            </a:r>
            <a:r>
              <a:rPr lang="en-GB" sz="1400" b="1" dirty="0">
                <a:latin typeface="Century Gothic" panose="020B0502020202020204" pitchFamily="34" charset="0"/>
              </a:rPr>
              <a:t> -</a:t>
            </a:r>
            <a:r>
              <a:rPr lang="en-GB" sz="1400" dirty="0">
                <a:latin typeface="Century Gothic" panose="020B0502020202020204" pitchFamily="34" charset="0"/>
              </a:rPr>
              <a:t> small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grande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 - big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alto -</a:t>
            </a:r>
            <a:r>
              <a:rPr lang="en-GB" sz="1400" dirty="0">
                <a:latin typeface="Century Gothic" panose="020B0502020202020204" pitchFamily="34" charset="0"/>
              </a:rPr>
              <a:t> tall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largo -</a:t>
            </a:r>
            <a:r>
              <a:rPr lang="en-GB" sz="1400" dirty="0">
                <a:latin typeface="Century Gothic" panose="020B0502020202020204" pitchFamily="34" charset="0"/>
              </a:rPr>
              <a:t> long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rápido</a:t>
            </a:r>
            <a:r>
              <a:rPr lang="en-GB" sz="1400" b="1" dirty="0">
                <a:latin typeface="Century Gothic" panose="020B0502020202020204" pitchFamily="34" charset="0"/>
              </a:rPr>
              <a:t> –</a:t>
            </a:r>
            <a:r>
              <a:rPr lang="en-GB" sz="1400" dirty="0">
                <a:latin typeface="Century Gothic" panose="020B0502020202020204" pitchFamily="34" charset="0"/>
              </a:rPr>
              <a:t> quick, fast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colorido</a:t>
            </a:r>
            <a:r>
              <a:rPr lang="en-GB" sz="1400" b="1" dirty="0">
                <a:latin typeface="Century Gothic" panose="020B0502020202020204" pitchFamily="34" charset="0"/>
              </a:rPr>
              <a:t> –</a:t>
            </a:r>
            <a:r>
              <a:rPr lang="en-GB" sz="1400" dirty="0">
                <a:latin typeface="Century Gothic" panose="020B0502020202020204" pitchFamily="34" charset="0"/>
              </a:rPr>
              <a:t> colourful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terrible-</a:t>
            </a:r>
            <a:r>
              <a:rPr lang="en-GB" sz="1400" dirty="0">
                <a:latin typeface="Century Gothic" panose="020B0502020202020204" pitchFamily="34" charset="0"/>
              </a:rPr>
              <a:t> fierce/frightening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32058-526A-FD5F-4C8E-5843A724ABF7}"/>
              </a:ext>
            </a:extLst>
          </p:cNvPr>
          <p:cNvSpPr txBox="1"/>
          <p:nvPr/>
        </p:nvSpPr>
        <p:spPr>
          <a:xfrm>
            <a:off x="4709874" y="959361"/>
            <a:ext cx="3462192" cy="35394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Jungle animals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la selva - </a:t>
            </a:r>
            <a:r>
              <a:rPr lang="en-GB" sz="1400" dirty="0">
                <a:latin typeface="Century Gothic" panose="020B0502020202020204" pitchFamily="34" charset="0"/>
              </a:rPr>
              <a:t>the jungle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jirafa</a:t>
            </a:r>
            <a:r>
              <a:rPr lang="en-GB" sz="1400" b="1" dirty="0">
                <a:latin typeface="Century Gothic" panose="020B0502020202020204" pitchFamily="34" charset="0"/>
              </a:rPr>
              <a:t> -  </a:t>
            </a:r>
            <a:r>
              <a:rPr lang="en-GB" sz="1400" dirty="0">
                <a:latin typeface="Century Gothic" panose="020B0502020202020204" pitchFamily="34" charset="0"/>
              </a:rPr>
              <a:t>a giraffe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serpiente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snake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loro - </a:t>
            </a:r>
            <a:r>
              <a:rPr lang="en-GB" sz="1400" dirty="0">
                <a:latin typeface="Century Gothic" panose="020B0502020202020204" pitchFamily="34" charset="0"/>
              </a:rPr>
              <a:t>a parrot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mono - </a:t>
            </a:r>
            <a:r>
              <a:rPr lang="en-GB" sz="1400" dirty="0">
                <a:latin typeface="Century Gothic" panose="020B0502020202020204" pitchFamily="34" charset="0"/>
              </a:rPr>
              <a:t>a monkey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tigre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tiger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elefante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an elephant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Es  </a:t>
            </a:r>
            <a:r>
              <a:rPr lang="en-GB" sz="1400" dirty="0">
                <a:latin typeface="Century Gothic" panose="020B0502020202020204" pitchFamily="34" charset="0"/>
              </a:rPr>
              <a:t>– It is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es</a:t>
            </a:r>
            <a:r>
              <a:rPr lang="en-GB" sz="1400" dirty="0">
                <a:latin typeface="Century Gothic" panose="020B0502020202020204" pitchFamily="34" charset="0"/>
              </a:rPr>
              <a:t> – is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Es </a:t>
            </a:r>
            <a:r>
              <a:rPr lang="en-GB" sz="1400" b="1" dirty="0" err="1">
                <a:latin typeface="Century Gothic" panose="020B0502020202020204" pitchFamily="34" charset="0"/>
              </a:rPr>
              <a:t>pequeño</a:t>
            </a:r>
            <a:r>
              <a:rPr lang="en-GB" sz="1400" b="1" dirty="0">
                <a:latin typeface="Century Gothic" panose="020B0502020202020204" pitchFamily="34" charset="0"/>
              </a:rPr>
              <a:t> y </a:t>
            </a:r>
            <a:r>
              <a:rPr lang="en-GB" sz="1400" b="1" dirty="0" err="1">
                <a:latin typeface="Century Gothic" panose="020B0502020202020204" pitchFamily="34" charset="0"/>
              </a:rPr>
              <a:t>rápido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– It is small and fast.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Una </a:t>
            </a:r>
            <a:r>
              <a:rPr lang="en-GB" sz="1400" b="1" dirty="0" err="1">
                <a:latin typeface="Century Gothic" panose="020B0502020202020204" pitchFamily="34" charset="0"/>
              </a:rPr>
              <a:t>serpiente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larga</a:t>
            </a:r>
            <a:r>
              <a:rPr lang="en-GB" sz="1400" b="1" dirty="0">
                <a:latin typeface="Century Gothic" panose="020B0502020202020204" pitchFamily="34" charset="0"/>
              </a:rPr>
              <a:t> y </a:t>
            </a:r>
            <a:r>
              <a:rPr lang="en-GB" sz="1400" b="1" dirty="0" err="1">
                <a:latin typeface="Century Gothic" panose="020B0502020202020204" pitchFamily="34" charset="0"/>
              </a:rPr>
              <a:t>verde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– A snake is green and long.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CDA4F-DD8A-BA83-B177-93D3ACDF3FC7}"/>
              </a:ext>
            </a:extLst>
          </p:cNvPr>
          <p:cNvSpPr txBox="1"/>
          <p:nvPr/>
        </p:nvSpPr>
        <p:spPr>
          <a:xfrm>
            <a:off x="8259361" y="1240957"/>
            <a:ext cx="3474437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There are two words for “</a:t>
            </a:r>
            <a:r>
              <a:rPr lang="en-GB" sz="1400" b="1" dirty="0">
                <a:latin typeface="Century Gothic" panose="020B0502020202020204" pitchFamily="34" charset="0"/>
              </a:rPr>
              <a:t>a</a:t>
            </a:r>
            <a:r>
              <a:rPr lang="en-GB" sz="1400" dirty="0">
                <a:latin typeface="Century Gothic" panose="020B0502020202020204" pitchFamily="34" charset="0"/>
              </a:rPr>
              <a:t>”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Spanish.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These words are “</a:t>
            </a:r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” and “</a:t>
            </a:r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0031EFD-421A-C463-E932-C060854CD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3018555" y="3273039"/>
            <a:ext cx="1189367" cy="118936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DE88AA4-E9C9-793B-B034-A24DBCB117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2763520" y="4869797"/>
            <a:ext cx="1200721" cy="1200721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1FDC7F7-69B6-C079-6CDF-A3CCB3B71B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6887775" y="494679"/>
            <a:ext cx="1331053" cy="1331053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3DDB34F-42FA-AFE2-79FA-F487F12609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6863661" y="4498791"/>
            <a:ext cx="1256595" cy="12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294</Words>
  <Application>Microsoft Office PowerPoint</Application>
  <PresentationFormat>Widescreen</PresentationFormat>
  <Paragraphs>58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55</cp:revision>
  <cp:lastPrinted>2019-12-01T14:04:10Z</cp:lastPrinted>
  <dcterms:created xsi:type="dcterms:W3CDTF">2019-08-20T09:39:52Z</dcterms:created>
  <dcterms:modified xsi:type="dcterms:W3CDTF">2025-04-08T10:53:35Z</dcterms:modified>
</cp:coreProperties>
</file>