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BE8CE-D24A-409D-8B71-8E82DCDFD5C5}" v="1" dt="2024-10-08T10:22:50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220" autoAdjust="0"/>
  </p:normalViewPr>
  <p:slideViewPr>
    <p:cSldViewPr snapToGrid="0" showGuides="1">
      <p:cViewPr varScale="1">
        <p:scale>
          <a:sx n="73" d="100"/>
          <a:sy n="73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8C7F5CC8-0F09-89DE-1467-E896CF56A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0AF34DEB-BBF5-8164-C1D2-5B53A12C24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20" y="178904"/>
            <a:ext cx="1081686" cy="721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4132782" y="292073"/>
            <a:ext cx="4629794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</a:t>
            </a:r>
            <a:r>
              <a:rPr lang="en-GB" b="1">
                <a:latin typeface="Century Gothic" panose="020B0502020202020204" pitchFamily="34" charset="0"/>
              </a:rPr>
              <a:t>: My best day ever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E682D711-AD83-5B43-E1F9-C30F2B4E69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24" y="79322"/>
            <a:ext cx="920288" cy="920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C967B9-7F9D-FE39-E475-A30ED5745B90}"/>
              </a:ext>
            </a:extLst>
          </p:cNvPr>
          <p:cNvSpPr txBox="1"/>
          <p:nvPr/>
        </p:nvSpPr>
        <p:spPr>
          <a:xfrm>
            <a:off x="271638" y="332234"/>
            <a:ext cx="3589507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Funfair Noun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tiovivo</a:t>
            </a:r>
            <a:r>
              <a:rPr lang="en-GB" sz="1400" dirty="0">
                <a:latin typeface="Century Gothic" panose="020B0502020202020204" pitchFamily="34" charset="0"/>
              </a:rPr>
              <a:t>– the carousel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barco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pirata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pirate boat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noria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</a:t>
            </a:r>
            <a:r>
              <a:rPr lang="en-GB" sz="1400" dirty="0" err="1">
                <a:latin typeface="Century Gothic" panose="020B0502020202020204" pitchFamily="34" charset="0"/>
              </a:rPr>
              <a:t>ferris</a:t>
            </a:r>
            <a:r>
              <a:rPr lang="en-GB" sz="1400" dirty="0">
                <a:latin typeface="Century Gothic" panose="020B0502020202020204" pitchFamily="34" charset="0"/>
              </a:rPr>
              <a:t> wheel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mansión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encantada</a:t>
            </a:r>
            <a:r>
              <a:rPr lang="en-GB" sz="1400" dirty="0">
                <a:latin typeface="Century Gothic" panose="020B0502020202020204" pitchFamily="34" charset="0"/>
              </a:rPr>
              <a:t>– the haunted house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tazas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teacups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cataratas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log flume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sillas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voladoras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flying chairs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montaña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rusa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rollercoaster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03BF2-69C4-A068-ED45-E2D75D19455A}"/>
              </a:ext>
            </a:extLst>
          </p:cNvPr>
          <p:cNvSpPr txBox="1"/>
          <p:nvPr/>
        </p:nvSpPr>
        <p:spPr>
          <a:xfrm>
            <a:off x="8111288" y="1356476"/>
            <a:ext cx="3860408" cy="35394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Daily routine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levanto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I get up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Desayuno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I eat breakfast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prepare – </a:t>
            </a:r>
            <a:r>
              <a:rPr lang="en-GB" sz="1400" dirty="0">
                <a:latin typeface="Century Gothic" panose="020B0502020202020204" pitchFamily="34" charset="0"/>
              </a:rPr>
              <a:t>I get ready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Voy a la feria </a:t>
            </a:r>
            <a:r>
              <a:rPr lang="en-GB" sz="1400" dirty="0">
                <a:latin typeface="Century Gothic" panose="020B0502020202020204" pitchFamily="34" charset="0"/>
              </a:rPr>
              <a:t>– I go to the funfair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Vuelvo</a:t>
            </a:r>
            <a:r>
              <a:rPr lang="en-GB" sz="1400" b="1" dirty="0">
                <a:latin typeface="Century Gothic" panose="020B0502020202020204" pitchFamily="34" charset="0"/>
              </a:rPr>
              <a:t> a casa – </a:t>
            </a:r>
            <a:r>
              <a:rPr lang="en-GB" sz="1400" dirty="0">
                <a:latin typeface="Century Gothic" panose="020B0502020202020204" pitchFamily="34" charset="0"/>
              </a:rPr>
              <a:t>I go back home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“Me </a:t>
            </a:r>
            <a:r>
              <a:rPr lang="en-GB" sz="1400" b="1" dirty="0" err="1">
                <a:latin typeface="Century Gothic" panose="020B0502020202020204" pitchFamily="34" charset="0"/>
              </a:rPr>
              <a:t>levanto</a:t>
            </a:r>
            <a:r>
              <a:rPr lang="en-GB" sz="1400" b="1" dirty="0">
                <a:latin typeface="Century Gothic" panose="020B0502020202020204" pitchFamily="34" charset="0"/>
              </a:rPr>
              <a:t> a las </a:t>
            </a:r>
            <a:r>
              <a:rPr lang="en-GB" sz="1400" b="1" dirty="0" err="1">
                <a:latin typeface="Century Gothic" panose="020B0502020202020204" pitchFamily="34" charset="0"/>
              </a:rPr>
              <a:t>siete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 punto y </a:t>
            </a:r>
            <a:r>
              <a:rPr lang="en-GB" sz="1400" b="1" dirty="0" err="1">
                <a:latin typeface="Century Gothic" panose="020B0502020202020204" pitchFamily="34" charset="0"/>
              </a:rPr>
              <a:t>desayuno</a:t>
            </a:r>
            <a:r>
              <a:rPr lang="en-GB" sz="1400" b="1" dirty="0">
                <a:latin typeface="Century Gothic" panose="020B0502020202020204" pitchFamily="34" charset="0"/>
              </a:rPr>
              <a:t> a las </a:t>
            </a:r>
            <a:r>
              <a:rPr lang="en-GB" sz="1400" b="1" dirty="0" err="1">
                <a:latin typeface="Century Gothic" panose="020B0502020202020204" pitchFamily="34" charset="0"/>
              </a:rPr>
              <a:t>siete</a:t>
            </a:r>
            <a:r>
              <a:rPr lang="en-GB" sz="1400" b="1" dirty="0">
                <a:latin typeface="Century Gothic" panose="020B0502020202020204" pitchFamily="34" charset="0"/>
              </a:rPr>
              <a:t> y media. Voy a la feria. Me </a:t>
            </a:r>
            <a:r>
              <a:rPr lang="en-GB" sz="1400" b="1" dirty="0" err="1">
                <a:latin typeface="Century Gothic" panose="020B0502020202020204" pitchFamily="34" charset="0"/>
              </a:rPr>
              <a:t>encanta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barco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pirata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porque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emocionante</a:t>
            </a:r>
            <a:r>
              <a:rPr lang="en-GB" sz="1400" b="1" dirty="0">
                <a:latin typeface="Century Gothic" panose="020B0502020202020204" pitchFamily="34" charset="0"/>
              </a:rPr>
              <a:t>.” </a:t>
            </a:r>
            <a:r>
              <a:rPr lang="en-GB" sz="1400" dirty="0">
                <a:latin typeface="Century Gothic" panose="020B0502020202020204" pitchFamily="34" charset="0"/>
              </a:rPr>
              <a:t>– I get up at seven o’clock and I have breakfast at half past seven. I go the funfair. I love the pirate boat because it is exciting.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C12AB-08CD-9EF3-EA1D-BF126E42A544}"/>
              </a:ext>
            </a:extLst>
          </p:cNvPr>
          <p:cNvSpPr txBox="1"/>
          <p:nvPr/>
        </p:nvSpPr>
        <p:spPr>
          <a:xfrm>
            <a:off x="272283" y="2812084"/>
            <a:ext cx="3570100" cy="391645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Opinion 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encanta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love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like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No me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don’t like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Odio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hate 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porque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because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 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Adjectives: </a:t>
            </a:r>
          </a:p>
          <a:p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change “o” for “a” if the funfair ride is “la” or “las”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es… </a:t>
            </a:r>
            <a:r>
              <a:rPr lang="en-GB" sz="1400" dirty="0">
                <a:latin typeface="Century Gothic" panose="020B0502020202020204" pitchFamily="34" charset="0"/>
              </a:rPr>
              <a:t>- it is …</a:t>
            </a:r>
          </a:p>
          <a:p>
            <a:pPr lvl="1"/>
            <a:r>
              <a:rPr lang="en-GB" sz="1400" b="1" dirty="0">
                <a:latin typeface="Century Gothic" panose="020B0502020202020204" pitchFamily="34" charset="0"/>
              </a:rPr>
              <a:t>alto </a:t>
            </a:r>
            <a:r>
              <a:rPr lang="en-GB" sz="1400" dirty="0">
                <a:latin typeface="Century Gothic" panose="020B0502020202020204" pitchFamily="34" charset="0"/>
              </a:rPr>
              <a:t>- high</a:t>
            </a:r>
          </a:p>
          <a:p>
            <a:pPr lvl="1"/>
            <a:r>
              <a:rPr lang="en-GB" sz="1400" b="1" dirty="0">
                <a:latin typeface="Century Gothic" panose="020B0502020202020204" pitchFamily="34" charset="0"/>
              </a:rPr>
              <a:t>lento </a:t>
            </a:r>
            <a:r>
              <a:rPr lang="en-GB" sz="1400" dirty="0">
                <a:latin typeface="Century Gothic" panose="020B0502020202020204" pitchFamily="34" charset="0"/>
              </a:rPr>
              <a:t>– slow  </a:t>
            </a:r>
          </a:p>
          <a:p>
            <a:pPr lvl="1"/>
            <a:r>
              <a:rPr lang="en-GB" sz="1400" b="1" dirty="0" err="1">
                <a:latin typeface="Century Gothic" panose="020B0502020202020204" pitchFamily="34" charset="0"/>
              </a:rPr>
              <a:t>rápido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fast </a:t>
            </a:r>
          </a:p>
          <a:p>
            <a:pPr lvl="1"/>
            <a:r>
              <a:rPr lang="en-GB" sz="1400" b="1" dirty="0" err="1">
                <a:latin typeface="Century Gothic" panose="020B0502020202020204" pitchFamily="34" charset="0"/>
              </a:rPr>
              <a:t>aburrido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boring </a:t>
            </a:r>
          </a:p>
          <a:p>
            <a:pPr lvl="1"/>
            <a:r>
              <a:rPr lang="en-GB" sz="1400" b="1" dirty="0" err="1">
                <a:latin typeface="Century Gothic" panose="020B0502020202020204" pitchFamily="34" charset="0"/>
              </a:rPr>
              <a:t>divertido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fun </a:t>
            </a:r>
          </a:p>
          <a:p>
            <a:pPr lvl="1"/>
            <a:r>
              <a:rPr lang="en-GB" sz="1400" b="1" dirty="0" err="1">
                <a:latin typeface="Century Gothic" panose="020B0502020202020204" pitchFamily="34" charset="0"/>
              </a:rPr>
              <a:t>emocionante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exciting </a:t>
            </a:r>
          </a:p>
          <a:p>
            <a:pPr lvl="1"/>
            <a:r>
              <a:rPr lang="en-GB" sz="1400" b="1" dirty="0" err="1">
                <a:latin typeface="Century Gothic" panose="020B0502020202020204" pitchFamily="34" charset="0"/>
              </a:rPr>
              <a:t>terrorífico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terrifying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802CD-26BB-1F0F-AF96-B6CB4F9D8C9B}"/>
              </a:ext>
            </a:extLst>
          </p:cNvPr>
          <p:cNvSpPr txBox="1"/>
          <p:nvPr/>
        </p:nvSpPr>
        <p:spPr>
          <a:xfrm>
            <a:off x="8111288" y="5260333"/>
            <a:ext cx="3888953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yu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desa</a:t>
            </a:r>
            <a:r>
              <a:rPr lang="en-GB" sz="1400" b="1" dirty="0" err="1">
                <a:latin typeface="Century Gothic" panose="020B0502020202020204" pitchFamily="34" charset="0"/>
              </a:rPr>
              <a:t>yu</a:t>
            </a:r>
            <a:r>
              <a:rPr lang="en-GB" sz="1400" dirty="0" err="1">
                <a:latin typeface="Century Gothic" panose="020B0502020202020204" pitchFamily="34" charset="0"/>
              </a:rPr>
              <a:t>no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“me”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dirty="0" err="1">
                <a:latin typeface="Century Gothic" panose="020B0502020202020204" pitchFamily="34" charset="0"/>
              </a:rPr>
              <a:t>levanto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latin typeface="Century Gothic" panose="020B0502020202020204" pitchFamily="34" charset="0"/>
              </a:rPr>
              <a:t>me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preparo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“y”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y </a:t>
            </a:r>
            <a:r>
              <a:rPr lang="en-GB" sz="1400" dirty="0">
                <a:latin typeface="Century Gothic" panose="020B0502020202020204" pitchFamily="34" charset="0"/>
              </a:rPr>
              <a:t>media) 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02002-0E38-329B-2CA1-1B5ECC140DAD}"/>
              </a:ext>
            </a:extLst>
          </p:cNvPr>
          <p:cNvSpPr txBox="1"/>
          <p:nvPr/>
        </p:nvSpPr>
        <p:spPr>
          <a:xfrm>
            <a:off x="3973856" y="4783279"/>
            <a:ext cx="4005959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Spain is one hour ahead of England, so when it is 8 o’clock in England it is 9 o’clock in Spain.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0B596-19CC-65FE-D7AD-A9D955D66C93}"/>
              </a:ext>
            </a:extLst>
          </p:cNvPr>
          <p:cNvSpPr txBox="1"/>
          <p:nvPr/>
        </p:nvSpPr>
        <p:spPr>
          <a:xfrm>
            <a:off x="3946229" y="1042369"/>
            <a:ext cx="4052166" cy="35394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Question and Answer Time phrases Bank 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Qué</a:t>
            </a:r>
            <a:r>
              <a:rPr lang="en-GB" sz="1400" b="1" dirty="0">
                <a:latin typeface="Century Gothic" panose="020B0502020202020204" pitchFamily="34" charset="0"/>
              </a:rPr>
              <a:t> hora es? – </a:t>
            </a:r>
            <a:r>
              <a:rPr lang="en-GB" sz="1400" dirty="0">
                <a:latin typeface="Century Gothic" panose="020B0502020202020204" pitchFamily="34" charset="0"/>
              </a:rPr>
              <a:t>What time is it? 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Es / Son - </a:t>
            </a:r>
            <a:r>
              <a:rPr lang="en-GB" sz="1400" dirty="0">
                <a:latin typeface="Century Gothic" panose="020B0502020202020204" pitchFamily="34" charset="0"/>
              </a:rPr>
              <a:t>it is …..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pPr lvl="2"/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 punto - </a:t>
            </a:r>
            <a:r>
              <a:rPr lang="en-GB" sz="1400" dirty="0">
                <a:latin typeface="Century Gothic" panose="020B0502020202020204" pitchFamily="34" charset="0"/>
              </a:rPr>
              <a:t>one o’clock</a:t>
            </a:r>
          </a:p>
          <a:p>
            <a:pPr lvl="2"/>
            <a:r>
              <a:rPr lang="en-GB" sz="1400" b="1" dirty="0">
                <a:latin typeface="Century Gothic" panose="020B0502020202020204" pitchFamily="34" charset="0"/>
              </a:rPr>
              <a:t>las dos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 punto - </a:t>
            </a:r>
            <a:r>
              <a:rPr lang="en-GB" sz="1400" dirty="0">
                <a:latin typeface="Century Gothic" panose="020B0502020202020204" pitchFamily="34" charset="0"/>
              </a:rPr>
              <a:t>two o’clock</a:t>
            </a:r>
          </a:p>
          <a:p>
            <a:pPr lvl="2"/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tres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 punto - </a:t>
            </a:r>
            <a:r>
              <a:rPr lang="en-GB" sz="1400" dirty="0">
                <a:latin typeface="Century Gothic" panose="020B0502020202020204" pitchFamily="34" charset="0"/>
              </a:rPr>
              <a:t>three o’clock</a:t>
            </a:r>
          </a:p>
          <a:p>
            <a:pPr lvl="2"/>
            <a:r>
              <a:rPr lang="en-GB" sz="1400" b="1" dirty="0">
                <a:latin typeface="Century Gothic" panose="020B0502020202020204" pitchFamily="34" charset="0"/>
              </a:rPr>
              <a:t>las cuatro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 punto - </a:t>
            </a:r>
            <a:r>
              <a:rPr lang="en-GB" sz="1400" dirty="0">
                <a:latin typeface="Century Gothic" panose="020B0502020202020204" pitchFamily="34" charset="0"/>
              </a:rPr>
              <a:t>four o’clock</a:t>
            </a:r>
          </a:p>
          <a:p>
            <a:pPr lvl="2"/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cinco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 punto - </a:t>
            </a:r>
            <a:r>
              <a:rPr lang="en-GB" sz="1400" dirty="0">
                <a:latin typeface="Century Gothic" panose="020B0502020202020204" pitchFamily="34" charset="0"/>
              </a:rPr>
              <a:t>five o’clock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	…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…y media </a:t>
            </a:r>
            <a:r>
              <a:rPr lang="en-GB" sz="1400" dirty="0">
                <a:latin typeface="Century Gothic" panose="020B0502020202020204" pitchFamily="34" charset="0"/>
              </a:rPr>
              <a:t>- and a half (half past)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Son las cuatro y media </a:t>
            </a:r>
            <a:r>
              <a:rPr lang="en-GB" sz="1400" dirty="0">
                <a:latin typeface="Century Gothic" panose="020B0502020202020204" pitchFamily="34" charset="0"/>
              </a:rPr>
              <a:t>translates to “It is four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and a half”, which means “half past four”.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60E7860-22BE-C688-7289-AD76EED3D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2800049" y="2394442"/>
            <a:ext cx="914122" cy="914122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732B574-6575-8275-CFFD-F0F918657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7144940" y="999610"/>
            <a:ext cx="900612" cy="900612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658DE50-7BBE-6D2C-4E5A-544DEA2513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1198053" y="937704"/>
            <a:ext cx="920287" cy="920287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4EA2762-3F04-346B-CE7F-65FB6E6F99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1040375" y="4742167"/>
            <a:ext cx="879342" cy="879342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6E7A73D-3D3C-EBAA-0E09-AB9318B22C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090632" y="0"/>
            <a:ext cx="826794" cy="8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377</Words>
  <Application>Microsoft Office PowerPoint</Application>
  <PresentationFormat>Widescreen</PresentationFormat>
  <Paragraphs>61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43</cp:revision>
  <dcterms:created xsi:type="dcterms:W3CDTF">2019-08-20T09:39:52Z</dcterms:created>
  <dcterms:modified xsi:type="dcterms:W3CDTF">2025-02-26T12:28:52Z</dcterms:modified>
</cp:coreProperties>
</file>