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8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1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9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2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5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5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7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50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2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3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7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2.png"/><Relationship Id="rId5" Type="http://schemas.microsoft.com/office/2007/relationships/media" Target="../media/media3.m4a"/><Relationship Id="rId10" Type="http://schemas.openxmlformats.org/officeDocument/2006/relationships/image" Target="../media/image1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A white rectangular object with orange border&#10;&#10;Description automatically generated">
            <a:extLst>
              <a:ext uri="{FF2B5EF4-FFF2-40B4-BE49-F238E27FC236}">
                <a16:creationId xmlns:a16="http://schemas.microsoft.com/office/drawing/2014/main" id="{CFD591D9-4FBD-723B-2D14-DB3DC13758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Box 22">
            <a:extLst>
              <a:ext uri="{FF2B5EF4-FFF2-40B4-BE49-F238E27FC236}">
                <a16:creationId xmlns:a16="http://schemas.microsoft.com/office/drawing/2014/main" id="{5D00BFFF-424E-217B-D08C-1F2B77262A79}"/>
              </a:ext>
            </a:extLst>
          </p:cNvPr>
          <p:cNvSpPr txBox="1"/>
          <p:nvPr/>
        </p:nvSpPr>
        <p:spPr>
          <a:xfrm>
            <a:off x="8820916" y="1237234"/>
            <a:ext cx="3037925" cy="4185761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latin typeface="Century Gothic" panose="020B0502020202020204" pitchFamily="34" charset="0"/>
              </a:rPr>
              <a:t>Facts bank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US" sz="1400" dirty="0">
                <a:latin typeface="Century Gothic" panose="020B0502020202020204" pitchFamily="34" charset="0"/>
              </a:rPr>
              <a:t>Tapas are often paired with a drink, In some regions, especially in the south, the tapa comes free with your drink.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A true tapas experience often involves moving from one bar to the next, trying a specialty at each place.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r>
              <a:rPr lang="en-US" sz="1400" dirty="0">
                <a:latin typeface="Century Gothic" panose="020B0502020202020204" pitchFamily="34" charset="0"/>
              </a:rPr>
              <a:t>In some tapas bars, you can order different sizes:</a:t>
            </a:r>
          </a:p>
          <a:p>
            <a:r>
              <a:rPr lang="en-US" sz="1400" b="1" dirty="0">
                <a:latin typeface="Century Gothic" panose="020B0502020202020204" pitchFamily="34" charset="0"/>
              </a:rPr>
              <a:t>Tapa</a:t>
            </a:r>
            <a:r>
              <a:rPr lang="en-US" sz="1400" dirty="0">
                <a:latin typeface="Century Gothic" panose="020B0502020202020204" pitchFamily="34" charset="0"/>
              </a:rPr>
              <a:t>: A small portion, often served with drinks.</a:t>
            </a:r>
          </a:p>
          <a:p>
            <a:r>
              <a:rPr lang="en-US" sz="1400" b="1" dirty="0">
                <a:latin typeface="Century Gothic" panose="020B0502020202020204" pitchFamily="34" charset="0"/>
              </a:rPr>
              <a:t>Media ración</a:t>
            </a:r>
            <a:r>
              <a:rPr lang="en-US" sz="1400" dirty="0">
                <a:latin typeface="Century Gothic" panose="020B0502020202020204" pitchFamily="34" charset="0"/>
              </a:rPr>
              <a:t>: A half portion, good for sharing.</a:t>
            </a:r>
          </a:p>
          <a:p>
            <a:r>
              <a:rPr lang="en-US" sz="1400" b="1" i="1" dirty="0">
                <a:latin typeface="Century Gothic" panose="020B0502020202020204" pitchFamily="34" charset="0"/>
              </a:rPr>
              <a:t>Ración</a:t>
            </a:r>
            <a:r>
              <a:rPr lang="en-US" sz="1400" dirty="0">
                <a:latin typeface="Century Gothic" panose="020B0502020202020204" pitchFamily="34" charset="0"/>
              </a:rPr>
              <a:t>: A full portion, great for a group</a:t>
            </a:r>
          </a:p>
        </p:txBody>
      </p:sp>
      <p:pic>
        <p:nvPicPr>
          <p:cNvPr id="13" name="Picture 8" descr="A picture containing graphics, drawing, food&#10;&#10;Description automatically generated">
            <a:extLst>
              <a:ext uri="{FF2B5EF4-FFF2-40B4-BE49-F238E27FC236}">
                <a16:creationId xmlns:a16="http://schemas.microsoft.com/office/drawing/2014/main" id="{63C6679D-13AB-871A-5926-7AF75500BF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991" y="357637"/>
            <a:ext cx="1081686" cy="7211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FB6155-EF73-4E76-B4CA-717526727E8F}"/>
              </a:ext>
            </a:extLst>
          </p:cNvPr>
          <p:cNvSpPr txBox="1"/>
          <p:nvPr/>
        </p:nvSpPr>
        <p:spPr>
          <a:xfrm>
            <a:off x="301470" y="660546"/>
            <a:ext cx="4157840" cy="483209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Food and drink nouns bank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TAPAS (singular)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(</a:t>
            </a:r>
            <a:r>
              <a:rPr lang="en-GB" sz="1400" b="1" dirty="0" err="1">
                <a:latin typeface="Century Gothic" panose="020B0502020202020204" pitchFamily="34" charset="0"/>
              </a:rPr>
              <a:t>el</a:t>
            </a:r>
            <a:r>
              <a:rPr lang="en-GB" sz="1400" b="1" dirty="0">
                <a:latin typeface="Century Gothic" panose="020B0502020202020204" pitchFamily="34" charset="0"/>
              </a:rPr>
              <a:t>) chorizo </a:t>
            </a:r>
            <a:r>
              <a:rPr lang="en-GB" sz="1400" dirty="0">
                <a:latin typeface="Century Gothic" panose="020B0502020202020204" pitchFamily="34" charset="0"/>
              </a:rPr>
              <a:t>– (the) pork sausage</a:t>
            </a:r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(</a:t>
            </a:r>
            <a:r>
              <a:rPr lang="en-GB" sz="1400" b="1" dirty="0" err="1">
                <a:latin typeface="Century Gothic" panose="020B0502020202020204" pitchFamily="34" charset="0"/>
              </a:rPr>
              <a:t>el</a:t>
            </a:r>
            <a:r>
              <a:rPr lang="en-GB" sz="1400" b="1" dirty="0">
                <a:latin typeface="Century Gothic" panose="020B0502020202020204" pitchFamily="34" charset="0"/>
              </a:rPr>
              <a:t>) queso </a:t>
            </a:r>
            <a:r>
              <a:rPr lang="en-GB" sz="1400" dirty="0">
                <a:latin typeface="Century Gothic" panose="020B0502020202020204" pitchFamily="34" charset="0"/>
              </a:rPr>
              <a:t>– (the) cheese</a:t>
            </a:r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(la) tortilla</a:t>
            </a:r>
            <a:r>
              <a:rPr lang="en-GB" sz="1400" dirty="0">
                <a:latin typeface="Century Gothic" panose="020B0502020202020204" pitchFamily="34" charset="0"/>
              </a:rPr>
              <a:t> – (the) Spanish omelette</a:t>
            </a:r>
            <a:endParaRPr lang="en-GB" sz="1400" b="1" dirty="0">
              <a:latin typeface="Century Gothic" panose="020B0502020202020204" pitchFamily="34" charset="0"/>
            </a:endParaRP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TAPAS (plural)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(las) </a:t>
            </a:r>
            <a:r>
              <a:rPr lang="en-GB" sz="1400" b="1" dirty="0" err="1">
                <a:latin typeface="Century Gothic" panose="020B0502020202020204" pitchFamily="34" charset="0"/>
              </a:rPr>
              <a:t>albóndigas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(the) meatballs</a:t>
            </a:r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(las) patatas bravas</a:t>
            </a:r>
            <a:r>
              <a:rPr lang="en-GB" sz="1400" dirty="0">
                <a:latin typeface="Century Gothic" panose="020B0502020202020204" pitchFamily="34" charset="0"/>
              </a:rPr>
              <a:t> – (the) bravas potatoes</a:t>
            </a:r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(las) gambas</a:t>
            </a:r>
            <a:r>
              <a:rPr lang="en-GB" sz="1400" dirty="0">
                <a:latin typeface="Century Gothic" panose="020B0502020202020204" pitchFamily="34" charset="0"/>
              </a:rPr>
              <a:t> – (the) prawns</a:t>
            </a:r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(las) croquetas</a:t>
            </a:r>
            <a:r>
              <a:rPr lang="en-GB" sz="1400" dirty="0">
                <a:latin typeface="Century Gothic" panose="020B0502020202020204" pitchFamily="34" charset="0"/>
              </a:rPr>
              <a:t> – (the) croquettes</a:t>
            </a:r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(</a:t>
            </a:r>
            <a:r>
              <a:rPr lang="en-GB" sz="1400" b="1" dirty="0" err="1">
                <a:latin typeface="Century Gothic" panose="020B0502020202020204" pitchFamily="34" charset="0"/>
              </a:rPr>
              <a:t>los</a:t>
            </a:r>
            <a:r>
              <a:rPr lang="en-GB" sz="1400" b="1" dirty="0">
                <a:latin typeface="Century Gothic" panose="020B0502020202020204" pitchFamily="34" charset="0"/>
              </a:rPr>
              <a:t>) </a:t>
            </a:r>
            <a:r>
              <a:rPr lang="en-GB" sz="1400" b="1" dirty="0" err="1">
                <a:latin typeface="Century Gothic" panose="020B0502020202020204" pitchFamily="34" charset="0"/>
              </a:rPr>
              <a:t>calamares</a:t>
            </a:r>
            <a:r>
              <a:rPr lang="en-GB" sz="1400" dirty="0">
                <a:latin typeface="Century Gothic" panose="020B0502020202020204" pitchFamily="34" charset="0"/>
              </a:rPr>
              <a:t> – (the) squid rings</a:t>
            </a:r>
            <a:endParaRPr lang="en-GB" sz="1400" b="1" dirty="0">
              <a:latin typeface="Century Gothic" panose="020B0502020202020204" pitchFamily="34" charset="0"/>
            </a:endParaRP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DRINKS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Coca-cola</a:t>
            </a:r>
            <a:r>
              <a:rPr lang="en-GB" sz="1400" dirty="0">
                <a:latin typeface="Century Gothic" panose="020B0502020202020204" pitchFamily="34" charset="0"/>
              </a:rPr>
              <a:t> – Coke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Fanta de </a:t>
            </a:r>
            <a:r>
              <a:rPr lang="en-GB" sz="1400" b="1" dirty="0" err="1">
                <a:latin typeface="Century Gothic" panose="020B0502020202020204" pitchFamily="34" charset="0"/>
              </a:rPr>
              <a:t>naranja</a:t>
            </a:r>
            <a:r>
              <a:rPr lang="en-GB" sz="1400" dirty="0">
                <a:latin typeface="Century Gothic" panose="020B0502020202020204" pitchFamily="34" charset="0"/>
              </a:rPr>
              <a:t> – orange </a:t>
            </a:r>
            <a:r>
              <a:rPr lang="en-GB" sz="1400" dirty="0" err="1">
                <a:latin typeface="Century Gothic" panose="020B0502020202020204" pitchFamily="34" charset="0"/>
              </a:rPr>
              <a:t>fanta</a:t>
            </a:r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Fanta de </a:t>
            </a:r>
            <a:r>
              <a:rPr lang="en-GB" sz="1400" b="1" dirty="0" err="1">
                <a:latin typeface="Century Gothic" panose="020B0502020202020204" pitchFamily="34" charset="0"/>
              </a:rPr>
              <a:t>limón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lemon </a:t>
            </a:r>
            <a:r>
              <a:rPr lang="en-GB" sz="1400" dirty="0" err="1">
                <a:latin typeface="Century Gothic" panose="020B0502020202020204" pitchFamily="34" charset="0"/>
              </a:rPr>
              <a:t>fanta</a:t>
            </a:r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Zumo</a:t>
            </a:r>
            <a:r>
              <a:rPr lang="en-GB" sz="1400" dirty="0">
                <a:latin typeface="Century Gothic" panose="020B0502020202020204" pitchFamily="34" charset="0"/>
              </a:rPr>
              <a:t> – juice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Mosto</a:t>
            </a:r>
            <a:r>
              <a:rPr lang="en-GB" sz="1400" dirty="0">
                <a:latin typeface="Century Gothic" panose="020B0502020202020204" pitchFamily="34" charset="0"/>
              </a:rPr>
              <a:t> – grape juice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B976DF-A6FA-7578-B5A3-2C9775224448}"/>
              </a:ext>
            </a:extLst>
          </p:cNvPr>
          <p:cNvSpPr txBox="1"/>
          <p:nvPr/>
        </p:nvSpPr>
        <p:spPr>
          <a:xfrm>
            <a:off x="4008729" y="195321"/>
            <a:ext cx="4174541" cy="36933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Knowledge organiser: Tapas culture</a:t>
            </a:r>
          </a:p>
        </p:txBody>
      </p:sp>
      <p:pic>
        <p:nvPicPr>
          <p:cNvPr id="19" name="Picture 18" descr="A close-up of a logo&#10;&#10;Description automatically generated">
            <a:extLst>
              <a:ext uri="{FF2B5EF4-FFF2-40B4-BE49-F238E27FC236}">
                <a16:creationId xmlns:a16="http://schemas.microsoft.com/office/drawing/2014/main" id="{D16D782F-0A17-9E26-74A7-89D99782536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850" y="202190"/>
            <a:ext cx="920288" cy="92028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439B1F6-2D3A-3437-0513-9CE062D5977F}"/>
              </a:ext>
            </a:extLst>
          </p:cNvPr>
          <p:cNvSpPr txBox="1"/>
          <p:nvPr/>
        </p:nvSpPr>
        <p:spPr>
          <a:xfrm>
            <a:off x="4599150" y="5487313"/>
            <a:ext cx="3511418" cy="954107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Phonics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“om/on” </a:t>
            </a:r>
            <a:r>
              <a:rPr lang="en-GB" sz="1400" dirty="0">
                <a:latin typeface="Century Gothic" panose="020B0502020202020204" pitchFamily="34" charset="0"/>
              </a:rPr>
              <a:t>(</a:t>
            </a:r>
            <a:r>
              <a:rPr lang="en-GB" sz="1400" dirty="0" err="1">
                <a:latin typeface="Century Gothic" panose="020B0502020202020204" pitchFamily="34" charset="0"/>
              </a:rPr>
              <a:t>prén</a:t>
            </a:r>
            <a:r>
              <a:rPr lang="en-GB" sz="1400" b="1" dirty="0" err="1">
                <a:latin typeface="Century Gothic" panose="020B0502020202020204" pitchFamily="34" charset="0"/>
              </a:rPr>
              <a:t>om</a:t>
            </a:r>
            <a:r>
              <a:rPr lang="en-GB" sz="1400" dirty="0">
                <a:latin typeface="Century Gothic" panose="020B0502020202020204" pitchFamily="34" charset="0"/>
              </a:rPr>
              <a:t>, n</a:t>
            </a:r>
            <a:r>
              <a:rPr lang="en-GB" sz="1400" b="1" dirty="0">
                <a:latin typeface="Century Gothic" panose="020B0502020202020204" pitchFamily="34" charset="0"/>
              </a:rPr>
              <a:t>om</a:t>
            </a:r>
            <a:r>
              <a:rPr lang="en-GB" sz="1400" dirty="0">
                <a:latin typeface="Century Gothic" panose="020B0502020202020204" pitchFamily="34" charset="0"/>
              </a:rPr>
              <a:t>, Plut</a:t>
            </a:r>
            <a:r>
              <a:rPr lang="en-GB" sz="1400" b="1" dirty="0">
                <a:latin typeface="Century Gothic" panose="020B0502020202020204" pitchFamily="34" charset="0"/>
              </a:rPr>
              <a:t>on</a:t>
            </a:r>
            <a:r>
              <a:rPr lang="en-GB" sz="1400" dirty="0">
                <a:latin typeface="Century Gothic" panose="020B0502020202020204" pitchFamily="34" charset="0"/>
              </a:rPr>
              <a:t>) 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“é” </a:t>
            </a:r>
            <a:r>
              <a:rPr lang="en-GB" sz="1400" dirty="0">
                <a:latin typeface="Century Gothic" panose="020B0502020202020204" pitchFamily="34" charset="0"/>
              </a:rPr>
              <a:t>(</a:t>
            </a:r>
            <a:r>
              <a:rPr lang="en-GB" sz="1400" dirty="0" err="1">
                <a:latin typeface="Century Gothic" panose="020B0502020202020204" pitchFamily="34" charset="0"/>
              </a:rPr>
              <a:t>pr</a:t>
            </a:r>
            <a:r>
              <a:rPr lang="en-GB" sz="1400" b="1" dirty="0" err="1">
                <a:latin typeface="Century Gothic" panose="020B0502020202020204" pitchFamily="34" charset="0"/>
              </a:rPr>
              <a:t>é</a:t>
            </a:r>
            <a:r>
              <a:rPr lang="en-GB" sz="1400" dirty="0" err="1">
                <a:latin typeface="Century Gothic" panose="020B0502020202020204" pitchFamily="34" charset="0"/>
              </a:rPr>
              <a:t>nom</a:t>
            </a:r>
            <a:r>
              <a:rPr lang="en-GB" sz="1400" dirty="0">
                <a:latin typeface="Century Gothic" panose="020B0502020202020204" pitchFamily="34" charset="0"/>
              </a:rPr>
              <a:t>, </a:t>
            </a:r>
            <a:r>
              <a:rPr lang="en-GB" sz="1400" dirty="0" err="1">
                <a:latin typeface="Century Gothic" panose="020B0502020202020204" pitchFamily="34" charset="0"/>
              </a:rPr>
              <a:t>V</a:t>
            </a:r>
            <a:r>
              <a:rPr lang="en-GB" sz="1400" b="1" dirty="0" err="1">
                <a:latin typeface="Century Gothic" panose="020B0502020202020204" pitchFamily="34" charset="0"/>
              </a:rPr>
              <a:t>é</a:t>
            </a:r>
            <a:r>
              <a:rPr lang="en-GB" sz="1400" dirty="0" err="1">
                <a:latin typeface="Century Gothic" panose="020B0502020202020204" pitchFamily="34" charset="0"/>
              </a:rPr>
              <a:t>nus</a:t>
            </a:r>
            <a:r>
              <a:rPr lang="en-GB" sz="1400" dirty="0">
                <a:latin typeface="Century Gothic" panose="020B0502020202020204" pitchFamily="34" charset="0"/>
              </a:rPr>
              <a:t>, </a:t>
            </a:r>
            <a:r>
              <a:rPr lang="en-GB" sz="1400" b="1" dirty="0">
                <a:latin typeface="Century Gothic" panose="020B0502020202020204" pitchFamily="34" charset="0"/>
              </a:rPr>
              <a:t>é</a:t>
            </a:r>
            <a:r>
              <a:rPr lang="en-GB" sz="1400" dirty="0">
                <a:latin typeface="Century Gothic" panose="020B0502020202020204" pitchFamily="34" charset="0"/>
              </a:rPr>
              <a:t>toiles)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“u” </a:t>
            </a:r>
            <a:r>
              <a:rPr lang="en-GB" sz="1400" dirty="0">
                <a:latin typeface="Century Gothic" panose="020B0502020202020204" pitchFamily="34" charset="0"/>
              </a:rPr>
              <a:t>(</a:t>
            </a:r>
            <a:r>
              <a:rPr lang="en-GB" sz="1400" dirty="0" err="1">
                <a:latin typeface="Century Gothic" panose="020B0502020202020204" pitchFamily="34" charset="0"/>
              </a:rPr>
              <a:t>t</a:t>
            </a:r>
            <a:r>
              <a:rPr lang="en-GB" sz="1400" b="1" dirty="0" err="1">
                <a:latin typeface="Century Gothic" panose="020B0502020202020204" pitchFamily="34" charset="0"/>
              </a:rPr>
              <a:t>u</a:t>
            </a:r>
            <a:r>
              <a:rPr lang="en-GB" sz="1400" dirty="0">
                <a:latin typeface="Century Gothic" panose="020B0502020202020204" pitchFamily="34" charset="0"/>
              </a:rPr>
              <a:t>, J</a:t>
            </a:r>
            <a:r>
              <a:rPr lang="en-GB" sz="1400" b="1" dirty="0">
                <a:latin typeface="Century Gothic" panose="020B0502020202020204" pitchFamily="34" charset="0"/>
              </a:rPr>
              <a:t>u</a:t>
            </a:r>
            <a:r>
              <a:rPr lang="en-GB" sz="1400" dirty="0">
                <a:latin typeface="Century Gothic" panose="020B0502020202020204" pitchFamily="34" charset="0"/>
              </a:rPr>
              <a:t>piter, </a:t>
            </a:r>
            <a:r>
              <a:rPr lang="en-GB" sz="1400" b="1" dirty="0">
                <a:latin typeface="Century Gothic" panose="020B0502020202020204" pitchFamily="34" charset="0"/>
              </a:rPr>
              <a:t>U</a:t>
            </a:r>
            <a:r>
              <a:rPr lang="en-GB" sz="1400" dirty="0">
                <a:latin typeface="Century Gothic" panose="020B0502020202020204" pitchFamily="34" charset="0"/>
              </a:rPr>
              <a:t>ran</a:t>
            </a:r>
            <a:r>
              <a:rPr lang="en-GB" sz="1400" b="1" dirty="0">
                <a:latin typeface="Century Gothic" panose="020B0502020202020204" pitchFamily="34" charset="0"/>
              </a:rPr>
              <a:t>u</a:t>
            </a:r>
            <a:r>
              <a:rPr lang="en-GB" sz="1400" dirty="0">
                <a:latin typeface="Century Gothic" panose="020B0502020202020204" pitchFamily="34" charset="0"/>
              </a:rPr>
              <a:t>s, L</a:t>
            </a:r>
            <a:r>
              <a:rPr lang="en-GB" sz="1400" b="1" dirty="0">
                <a:latin typeface="Century Gothic" panose="020B0502020202020204" pitchFamily="34" charset="0"/>
              </a:rPr>
              <a:t>u</a:t>
            </a:r>
            <a:r>
              <a:rPr lang="en-GB" sz="1400" dirty="0">
                <a:latin typeface="Century Gothic" panose="020B0502020202020204" pitchFamily="34" charset="0"/>
              </a:rPr>
              <a:t>ne)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FCE11D-D99B-C8ED-F61B-CB931F49AA58}"/>
              </a:ext>
            </a:extLst>
          </p:cNvPr>
          <p:cNvSpPr txBox="1"/>
          <p:nvPr/>
        </p:nvSpPr>
        <p:spPr>
          <a:xfrm>
            <a:off x="4536150" y="660546"/>
            <a:ext cx="4157839" cy="181588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Verb phrases bank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Me </a:t>
            </a:r>
            <a:r>
              <a:rPr lang="en-GB" sz="1400" b="1" dirty="0" err="1">
                <a:latin typeface="Century Gothic" panose="020B0502020202020204" pitchFamily="34" charset="0"/>
              </a:rPr>
              <a:t>encanta</a:t>
            </a:r>
            <a:r>
              <a:rPr lang="en-GB" sz="1400" dirty="0">
                <a:latin typeface="Century Gothic" panose="020B0502020202020204" pitchFamily="34" charset="0"/>
              </a:rPr>
              <a:t> – I love</a:t>
            </a:r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Me </a:t>
            </a:r>
            <a:r>
              <a:rPr lang="en-GB" sz="1400" b="1" dirty="0" err="1">
                <a:latin typeface="Century Gothic" panose="020B0502020202020204" pitchFamily="34" charset="0"/>
              </a:rPr>
              <a:t>gusta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I like</a:t>
            </a:r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No me </a:t>
            </a:r>
            <a:r>
              <a:rPr lang="en-GB" sz="1400" b="1" dirty="0" err="1">
                <a:latin typeface="Century Gothic" panose="020B0502020202020204" pitchFamily="34" charset="0"/>
              </a:rPr>
              <a:t>gusta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I don’t like</a:t>
            </a:r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Odio </a:t>
            </a:r>
            <a:r>
              <a:rPr lang="en-GB" sz="1400" dirty="0">
                <a:latin typeface="Century Gothic" panose="020B0502020202020204" pitchFamily="34" charset="0"/>
              </a:rPr>
              <a:t>– I hate</a:t>
            </a:r>
          </a:p>
          <a:p>
            <a:r>
              <a:rPr lang="en-GB" sz="1200" i="1" dirty="0">
                <a:latin typeface="Century Gothic" panose="020B0502020202020204" pitchFamily="34" charset="0"/>
              </a:rPr>
              <a:t>Use the article “the” before the tapa to express your likes and dislikes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D554AED2-888A-7DAF-C7D6-327DA00C7C12}"/>
              </a:ext>
            </a:extLst>
          </p:cNvPr>
          <p:cNvSpPr txBox="1"/>
          <p:nvPr/>
        </p:nvSpPr>
        <p:spPr>
          <a:xfrm>
            <a:off x="4536151" y="2572321"/>
            <a:ext cx="4157840" cy="3970318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Café role play phrases bank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Hola </a:t>
            </a:r>
            <a:r>
              <a:rPr lang="en-GB" sz="1400" dirty="0">
                <a:latin typeface="Century Gothic" panose="020B0502020202020204" pitchFamily="34" charset="0"/>
              </a:rPr>
              <a:t>- hi</a:t>
            </a:r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Buenos días</a:t>
            </a:r>
            <a:r>
              <a:rPr lang="en-GB" sz="1400" dirty="0">
                <a:latin typeface="Century Gothic" panose="020B0502020202020204" pitchFamily="34" charset="0"/>
              </a:rPr>
              <a:t> – good morning</a:t>
            </a:r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 err="1">
                <a:latin typeface="Century Gothic" panose="020B0502020202020204" pitchFamily="34" charset="0"/>
              </a:rPr>
              <a:t>Buenas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tardes</a:t>
            </a:r>
            <a:r>
              <a:rPr lang="en-GB" sz="1400" dirty="0">
                <a:latin typeface="Century Gothic" panose="020B0502020202020204" pitchFamily="34" charset="0"/>
              </a:rPr>
              <a:t> – good afternoon/evening</a:t>
            </a:r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¿Que </a:t>
            </a:r>
            <a:r>
              <a:rPr lang="en-GB" sz="1400" b="1" dirty="0" err="1">
                <a:latin typeface="Century Gothic" panose="020B0502020202020204" pitchFamily="34" charset="0"/>
              </a:rPr>
              <a:t>querías</a:t>
            </a:r>
            <a:r>
              <a:rPr lang="en-GB" sz="1400" b="1" dirty="0">
                <a:latin typeface="Century Gothic" panose="020B0502020202020204" pitchFamily="34" charset="0"/>
              </a:rPr>
              <a:t>? </a:t>
            </a:r>
            <a:r>
              <a:rPr lang="en-GB" sz="1400" dirty="0">
                <a:latin typeface="Century Gothic" panose="020B0502020202020204" pitchFamily="34" charset="0"/>
              </a:rPr>
              <a:t>– what would you like?</a:t>
            </a:r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 err="1">
                <a:latin typeface="Century Gothic" panose="020B0502020202020204" pitchFamily="34" charset="0"/>
              </a:rPr>
              <a:t>Quería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una</a:t>
            </a:r>
            <a:r>
              <a:rPr lang="en-GB" sz="1400" b="1" dirty="0">
                <a:latin typeface="Century Gothic" panose="020B0502020202020204" pitchFamily="34" charset="0"/>
              </a:rPr>
              <a:t> tapa de… </a:t>
            </a:r>
            <a:r>
              <a:rPr lang="en-GB" sz="1400" dirty="0">
                <a:latin typeface="Century Gothic" panose="020B0502020202020204" pitchFamily="34" charset="0"/>
              </a:rPr>
              <a:t>- I’d like a tapa of…</a:t>
            </a:r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 err="1">
                <a:latin typeface="Century Gothic" panose="020B0502020202020204" pitchFamily="34" charset="0"/>
              </a:rPr>
              <a:t>Quería</a:t>
            </a:r>
            <a:r>
              <a:rPr lang="en-GB" sz="1400" b="1" dirty="0">
                <a:latin typeface="Century Gothic" panose="020B0502020202020204" pitchFamily="34" charset="0"/>
              </a:rPr>
              <a:t> dos tapas de… </a:t>
            </a:r>
            <a:r>
              <a:rPr lang="en-GB" sz="1400" dirty="0">
                <a:latin typeface="Century Gothic" panose="020B0502020202020204" pitchFamily="34" charset="0"/>
              </a:rPr>
              <a:t>- I’d like two tapas of…</a:t>
            </a:r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Por </a:t>
            </a:r>
            <a:r>
              <a:rPr lang="en-GB" sz="1400" b="1" dirty="0" err="1">
                <a:latin typeface="Century Gothic" panose="020B0502020202020204" pitchFamily="34" charset="0"/>
              </a:rPr>
              <a:t>favor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- please</a:t>
            </a:r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¿Y </a:t>
            </a:r>
            <a:r>
              <a:rPr lang="en-GB" sz="1400" b="1" dirty="0" err="1">
                <a:latin typeface="Century Gothic" panose="020B0502020202020204" pitchFamily="34" charset="0"/>
              </a:rPr>
              <a:t>tú</a:t>
            </a:r>
            <a:r>
              <a:rPr lang="en-GB" sz="1400" b="1" dirty="0">
                <a:latin typeface="Century Gothic" panose="020B0502020202020204" pitchFamily="34" charset="0"/>
              </a:rPr>
              <a:t>? </a:t>
            </a:r>
            <a:r>
              <a:rPr lang="en-GB" sz="1400" dirty="0">
                <a:latin typeface="Century Gothic" panose="020B0502020202020204" pitchFamily="34" charset="0"/>
              </a:rPr>
              <a:t>– and you?</a:t>
            </a:r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¿</a:t>
            </a:r>
            <a:r>
              <a:rPr lang="en-GB" sz="1400" b="1" dirty="0" err="1">
                <a:latin typeface="Century Gothic" panose="020B0502020202020204" pitchFamily="34" charset="0"/>
              </a:rPr>
              <a:t>Cuánto</a:t>
            </a:r>
            <a:r>
              <a:rPr lang="en-GB" sz="1400" b="1" dirty="0">
                <a:latin typeface="Century Gothic" panose="020B0502020202020204" pitchFamily="34" charset="0"/>
              </a:rPr>
              <a:t> es?</a:t>
            </a:r>
            <a:r>
              <a:rPr lang="en-GB" sz="1400" dirty="0">
                <a:latin typeface="Century Gothic" panose="020B0502020202020204" pitchFamily="34" charset="0"/>
              </a:rPr>
              <a:t> – how much is it?</a:t>
            </a:r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Son … euros con … </a:t>
            </a:r>
            <a:r>
              <a:rPr lang="en-GB" sz="1400" b="1" dirty="0" err="1">
                <a:latin typeface="Century Gothic" panose="020B0502020202020204" pitchFamily="34" charset="0"/>
              </a:rPr>
              <a:t>céntimos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it’s…euros and…cents</a:t>
            </a:r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¡Claro! </a:t>
            </a:r>
            <a:r>
              <a:rPr lang="en-GB" sz="1400" dirty="0">
                <a:latin typeface="Century Gothic" panose="020B0502020202020204" pitchFamily="34" charset="0"/>
              </a:rPr>
              <a:t>– of course! 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Muchas</a:t>
            </a:r>
            <a:r>
              <a:rPr lang="en-GB" sz="1400" b="1" dirty="0">
                <a:latin typeface="Century Gothic" panose="020B0502020202020204" pitchFamily="34" charset="0"/>
              </a:rPr>
              <a:t> gracias </a:t>
            </a:r>
            <a:r>
              <a:rPr lang="en-GB" sz="1400" dirty="0">
                <a:latin typeface="Century Gothic" panose="020B0502020202020204" pitchFamily="34" charset="0"/>
              </a:rPr>
              <a:t>– thank you very much</a:t>
            </a:r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De nada </a:t>
            </a:r>
            <a:r>
              <a:rPr lang="en-GB" sz="1400" dirty="0">
                <a:latin typeface="Century Gothic" panose="020B0502020202020204" pitchFamily="34" charset="0"/>
              </a:rPr>
              <a:t>– you are welcome</a:t>
            </a:r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 err="1">
                <a:latin typeface="Century Gothic" panose="020B0502020202020204" pitchFamily="34" charset="0"/>
              </a:rPr>
              <a:t>Adiós</a:t>
            </a:r>
            <a:r>
              <a:rPr lang="en-GB" sz="1400" dirty="0">
                <a:latin typeface="Century Gothic" panose="020B0502020202020204" pitchFamily="34" charset="0"/>
              </a:rPr>
              <a:t> – good bye</a:t>
            </a:r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Hasta pronto</a:t>
            </a:r>
            <a:r>
              <a:rPr lang="en-GB" sz="1400" dirty="0">
                <a:latin typeface="Century Gothic" panose="020B0502020202020204" pitchFamily="34" charset="0"/>
              </a:rPr>
              <a:t> – see you soon</a:t>
            </a:r>
          </a:p>
        </p:txBody>
      </p:sp>
      <p:sp>
        <p:nvSpPr>
          <p:cNvPr id="16" name="TextBox 23">
            <a:extLst>
              <a:ext uri="{FF2B5EF4-FFF2-40B4-BE49-F238E27FC236}">
                <a16:creationId xmlns:a16="http://schemas.microsoft.com/office/drawing/2014/main" id="{0D3723E6-914B-A03E-7296-B0CB10AEEFEF}"/>
              </a:ext>
            </a:extLst>
          </p:cNvPr>
          <p:cNvSpPr txBox="1"/>
          <p:nvPr/>
        </p:nvSpPr>
        <p:spPr>
          <a:xfrm>
            <a:off x="8820915" y="5586947"/>
            <a:ext cx="3037925" cy="954107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latin typeface="Century Gothic" panose="020B0502020202020204" pitchFamily="34" charset="0"/>
              </a:rPr>
              <a:t>Phonics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que (queso, croquetas, </a:t>
            </a:r>
            <a:r>
              <a:rPr lang="en-GB" sz="1400" b="1" dirty="0" err="1">
                <a:latin typeface="Century Gothic" panose="020B0502020202020204" pitchFamily="34" charset="0"/>
              </a:rPr>
              <a:t>querías</a:t>
            </a:r>
            <a:r>
              <a:rPr lang="en-GB" sz="1400" b="1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lla</a:t>
            </a:r>
            <a:r>
              <a:rPr lang="en-GB" sz="1400" b="1" dirty="0">
                <a:latin typeface="Century Gothic" panose="020B0502020202020204" pitchFamily="34" charset="0"/>
              </a:rPr>
              <a:t> (tortilla)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zo (chorizo)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C2667E31-C2AE-37BF-6E6A-3530660A8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alphaModFix amt="0"/>
          </a:blip>
          <a:stretch>
            <a:fillRect/>
          </a:stretch>
        </p:blipFill>
        <p:spPr>
          <a:xfrm>
            <a:off x="3065992" y="165620"/>
            <a:ext cx="1199742" cy="1199742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BD660822-349A-D3EF-00BA-D7B52E3246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alphaModFix amt="0"/>
          </a:blip>
          <a:stretch>
            <a:fillRect/>
          </a:stretch>
        </p:blipFill>
        <p:spPr>
          <a:xfrm>
            <a:off x="7246300" y="69549"/>
            <a:ext cx="1304199" cy="1304199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6790CE6E-4CB4-A3F8-7A29-CCDE379D40E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>
            <a:alphaModFix amt="0"/>
          </a:blip>
          <a:stretch>
            <a:fillRect/>
          </a:stretch>
        </p:blipFill>
        <p:spPr>
          <a:xfrm>
            <a:off x="7316883" y="1920221"/>
            <a:ext cx="1304199" cy="1304199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B61D590D-0DFC-FC9F-E9E8-20180556536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>
            <a:alphaModFix amt="0"/>
          </a:blip>
          <a:stretch>
            <a:fillRect/>
          </a:stretch>
        </p:blipFill>
        <p:spPr>
          <a:xfrm>
            <a:off x="10903138" y="4692233"/>
            <a:ext cx="1155536" cy="115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2905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2052</TotalTime>
  <Words>419</Words>
  <Application>Microsoft Office PowerPoint</Application>
  <PresentationFormat>Widescreen</PresentationFormat>
  <Paragraphs>64</Paragraphs>
  <Slides>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Dipti Pindoria</cp:lastModifiedBy>
  <cp:revision>59</cp:revision>
  <cp:lastPrinted>2019-12-01T14:04:10Z</cp:lastPrinted>
  <dcterms:created xsi:type="dcterms:W3CDTF">2019-08-20T09:39:52Z</dcterms:created>
  <dcterms:modified xsi:type="dcterms:W3CDTF">2025-04-08T10:51:12Z</dcterms:modified>
</cp:coreProperties>
</file>